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29"/>
  </p:notesMasterIdLst>
  <p:handoutMasterIdLst>
    <p:handoutMasterId r:id="rId30"/>
  </p:handoutMasterIdLst>
  <p:sldIdLst>
    <p:sldId id="444" r:id="rId2"/>
    <p:sldId id="438" r:id="rId3"/>
    <p:sldId id="310" r:id="rId4"/>
    <p:sldId id="442" r:id="rId5"/>
    <p:sldId id="448" r:id="rId6"/>
    <p:sldId id="481" r:id="rId7"/>
    <p:sldId id="480" r:id="rId8"/>
    <p:sldId id="443" r:id="rId9"/>
    <p:sldId id="328" r:id="rId10"/>
    <p:sldId id="479" r:id="rId11"/>
    <p:sldId id="468" r:id="rId12"/>
    <p:sldId id="419" r:id="rId13"/>
    <p:sldId id="469" r:id="rId14"/>
    <p:sldId id="449" r:id="rId15"/>
    <p:sldId id="477" r:id="rId16"/>
    <p:sldId id="470" r:id="rId17"/>
    <p:sldId id="460" r:id="rId18"/>
    <p:sldId id="471" r:id="rId19"/>
    <p:sldId id="467" r:id="rId20"/>
    <p:sldId id="473" r:id="rId21"/>
    <p:sldId id="338" r:id="rId22"/>
    <p:sldId id="413" r:id="rId23"/>
    <p:sldId id="257" r:id="rId24"/>
    <p:sldId id="259" r:id="rId25"/>
    <p:sldId id="482" r:id="rId26"/>
    <p:sldId id="258" r:id="rId27"/>
    <p:sldId id="483"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9BA22F-630D-483E-882D-68EF05D9AD3F}" v="4" dt="2021-05-18T15:50:55.1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82" autoAdjust="0"/>
    <p:restoredTop sz="91709" autoAdjust="0"/>
  </p:normalViewPr>
  <p:slideViewPr>
    <p:cSldViewPr>
      <p:cViewPr varScale="1">
        <p:scale>
          <a:sx n="92" d="100"/>
          <a:sy n="92" d="100"/>
        </p:scale>
        <p:origin x="552" y="90"/>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64" d="100"/>
          <a:sy n="64" d="100"/>
        </p:scale>
        <p:origin x="315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E0EB770-D33E-42C3-926F-B113DBEF5DA5}" type="datetimeFigureOut">
              <a:rPr lang="en-US" smtClean="0"/>
              <a:t>9/29/2022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DBF7FE1-97B9-468F-8D34-58EA06666EA2}" type="slidenum">
              <a:rPr lang="en-US" smtClean="0"/>
              <a:t>‹#›</a:t>
            </a:fld>
            <a:endParaRPr lang="en-US" dirty="0"/>
          </a:p>
        </p:txBody>
      </p:sp>
    </p:spTree>
    <p:extLst>
      <p:ext uri="{BB962C8B-B14F-4D97-AF65-F5344CB8AC3E}">
        <p14:creationId xmlns:p14="http://schemas.microsoft.com/office/powerpoint/2010/main" val="1590266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38F22EF-83FF-4ADE-A9F6-803874B7A430}" type="datetimeFigureOut">
              <a:rPr lang="en-US" smtClean="0"/>
              <a:t>9/29/2022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E65F1A5-4461-4329-BC26-7774B78E6BBB}" type="slidenum">
              <a:rPr lang="en-US" smtClean="0"/>
              <a:t>‹#›</a:t>
            </a:fld>
            <a:endParaRPr lang="en-US" dirty="0"/>
          </a:p>
        </p:txBody>
      </p:sp>
    </p:spTree>
    <p:extLst>
      <p:ext uri="{BB962C8B-B14F-4D97-AF65-F5344CB8AC3E}">
        <p14:creationId xmlns:p14="http://schemas.microsoft.com/office/powerpoint/2010/main" val="3306389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4"/>
            <a:ext cx="5607050" cy="4183063"/>
          </a:xfrm>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1</a:t>
            </a:fld>
            <a:endParaRPr lang="en-US" dirty="0"/>
          </a:p>
        </p:txBody>
      </p:sp>
    </p:spTree>
    <p:extLst>
      <p:ext uri="{BB962C8B-B14F-4D97-AF65-F5344CB8AC3E}">
        <p14:creationId xmlns:p14="http://schemas.microsoft.com/office/powerpoint/2010/main" val="4208301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10</a:t>
            </a:fld>
            <a:endParaRPr lang="en-US" dirty="0"/>
          </a:p>
        </p:txBody>
      </p:sp>
    </p:spTree>
    <p:extLst>
      <p:ext uri="{BB962C8B-B14F-4D97-AF65-F5344CB8AC3E}">
        <p14:creationId xmlns:p14="http://schemas.microsoft.com/office/powerpoint/2010/main" val="2760223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11</a:t>
            </a:fld>
            <a:endParaRPr lang="en-US" dirty="0"/>
          </a:p>
        </p:txBody>
      </p:sp>
    </p:spTree>
    <p:extLst>
      <p:ext uri="{BB962C8B-B14F-4D97-AF65-F5344CB8AC3E}">
        <p14:creationId xmlns:p14="http://schemas.microsoft.com/office/powerpoint/2010/main" val="3017895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12</a:t>
            </a:fld>
            <a:endParaRPr lang="en-US" dirty="0"/>
          </a:p>
        </p:txBody>
      </p:sp>
    </p:spTree>
    <p:extLst>
      <p:ext uri="{BB962C8B-B14F-4D97-AF65-F5344CB8AC3E}">
        <p14:creationId xmlns:p14="http://schemas.microsoft.com/office/powerpoint/2010/main" val="378147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13</a:t>
            </a:fld>
            <a:endParaRPr lang="en-US" dirty="0"/>
          </a:p>
        </p:txBody>
      </p:sp>
    </p:spTree>
    <p:extLst>
      <p:ext uri="{BB962C8B-B14F-4D97-AF65-F5344CB8AC3E}">
        <p14:creationId xmlns:p14="http://schemas.microsoft.com/office/powerpoint/2010/main" val="2752113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14</a:t>
            </a:fld>
            <a:endParaRPr lang="en-US" dirty="0"/>
          </a:p>
        </p:txBody>
      </p:sp>
    </p:spTree>
    <p:extLst>
      <p:ext uri="{BB962C8B-B14F-4D97-AF65-F5344CB8AC3E}">
        <p14:creationId xmlns:p14="http://schemas.microsoft.com/office/powerpoint/2010/main" val="1457602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p:txBody>
      </p:sp>
      <p:sp>
        <p:nvSpPr>
          <p:cNvPr id="4" name="Slide Number Placeholder 3"/>
          <p:cNvSpPr>
            <a:spLocks noGrp="1"/>
          </p:cNvSpPr>
          <p:nvPr>
            <p:ph type="sldNum" sz="quarter" idx="5"/>
          </p:nvPr>
        </p:nvSpPr>
        <p:spPr/>
        <p:txBody>
          <a:bodyPr/>
          <a:lstStyle/>
          <a:p>
            <a:fld id="{BE65F1A5-4461-4329-BC26-7774B78E6BBB}" type="slidenum">
              <a:rPr lang="en-US" smtClean="0"/>
              <a:t>15</a:t>
            </a:fld>
            <a:endParaRPr lang="en-US" dirty="0"/>
          </a:p>
        </p:txBody>
      </p:sp>
    </p:spTree>
    <p:extLst>
      <p:ext uri="{BB962C8B-B14F-4D97-AF65-F5344CB8AC3E}">
        <p14:creationId xmlns:p14="http://schemas.microsoft.com/office/powerpoint/2010/main" val="3669086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16</a:t>
            </a:fld>
            <a:endParaRPr lang="en-US" dirty="0"/>
          </a:p>
        </p:txBody>
      </p:sp>
    </p:spTree>
    <p:extLst>
      <p:ext uri="{BB962C8B-B14F-4D97-AF65-F5344CB8AC3E}">
        <p14:creationId xmlns:p14="http://schemas.microsoft.com/office/powerpoint/2010/main" val="997715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17</a:t>
            </a:fld>
            <a:endParaRPr lang="en-US" dirty="0"/>
          </a:p>
        </p:txBody>
      </p:sp>
    </p:spTree>
    <p:extLst>
      <p:ext uri="{BB962C8B-B14F-4D97-AF65-F5344CB8AC3E}">
        <p14:creationId xmlns:p14="http://schemas.microsoft.com/office/powerpoint/2010/main" val="3300577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18</a:t>
            </a:fld>
            <a:endParaRPr lang="en-US" dirty="0"/>
          </a:p>
        </p:txBody>
      </p:sp>
    </p:spTree>
    <p:extLst>
      <p:ext uri="{BB962C8B-B14F-4D97-AF65-F5344CB8AC3E}">
        <p14:creationId xmlns:p14="http://schemas.microsoft.com/office/powerpoint/2010/main" val="3711113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19</a:t>
            </a:fld>
            <a:endParaRPr lang="en-US" dirty="0"/>
          </a:p>
        </p:txBody>
      </p:sp>
    </p:spTree>
    <p:extLst>
      <p:ext uri="{BB962C8B-B14F-4D97-AF65-F5344CB8AC3E}">
        <p14:creationId xmlns:p14="http://schemas.microsoft.com/office/powerpoint/2010/main" val="72618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2</a:t>
            </a:fld>
            <a:endParaRPr lang="en-US" dirty="0"/>
          </a:p>
        </p:txBody>
      </p:sp>
    </p:spTree>
    <p:extLst>
      <p:ext uri="{BB962C8B-B14F-4D97-AF65-F5344CB8AC3E}">
        <p14:creationId xmlns:p14="http://schemas.microsoft.com/office/powerpoint/2010/main" val="4203715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20</a:t>
            </a:fld>
            <a:endParaRPr lang="en-US" dirty="0"/>
          </a:p>
        </p:txBody>
      </p:sp>
    </p:spTree>
    <p:extLst>
      <p:ext uri="{BB962C8B-B14F-4D97-AF65-F5344CB8AC3E}">
        <p14:creationId xmlns:p14="http://schemas.microsoft.com/office/powerpoint/2010/main" val="4020088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00088"/>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21</a:t>
            </a:fld>
            <a:endParaRPr lang="en-US" dirty="0"/>
          </a:p>
        </p:txBody>
      </p:sp>
    </p:spTree>
    <p:extLst>
      <p:ext uri="{BB962C8B-B14F-4D97-AF65-F5344CB8AC3E}">
        <p14:creationId xmlns:p14="http://schemas.microsoft.com/office/powerpoint/2010/main" val="2311590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22</a:t>
            </a:fld>
            <a:endParaRPr lang="en-US" dirty="0"/>
          </a:p>
        </p:txBody>
      </p:sp>
    </p:spTree>
    <p:extLst>
      <p:ext uri="{BB962C8B-B14F-4D97-AF65-F5344CB8AC3E}">
        <p14:creationId xmlns:p14="http://schemas.microsoft.com/office/powerpoint/2010/main" val="3437276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65F1A5-4461-4329-BC26-7774B78E6BBB}" type="slidenum">
              <a:rPr lang="en-US" smtClean="0"/>
              <a:t>23</a:t>
            </a:fld>
            <a:endParaRPr lang="en-US" dirty="0"/>
          </a:p>
        </p:txBody>
      </p:sp>
    </p:spTree>
    <p:extLst>
      <p:ext uri="{BB962C8B-B14F-4D97-AF65-F5344CB8AC3E}">
        <p14:creationId xmlns:p14="http://schemas.microsoft.com/office/powerpoint/2010/main" val="2430879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65F1A5-4461-4329-BC26-7774B78E6BBB}" type="slidenum">
              <a:rPr lang="en-US" smtClean="0"/>
              <a:t>24</a:t>
            </a:fld>
            <a:endParaRPr lang="en-US" dirty="0"/>
          </a:p>
        </p:txBody>
      </p:sp>
    </p:spTree>
    <p:extLst>
      <p:ext uri="{BB962C8B-B14F-4D97-AF65-F5344CB8AC3E}">
        <p14:creationId xmlns:p14="http://schemas.microsoft.com/office/powerpoint/2010/main" val="585080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5F1A5-4461-4329-BC26-7774B78E6BBB}" type="slidenum">
              <a:rPr lang="en-US" smtClean="0"/>
              <a:t>3</a:t>
            </a:fld>
            <a:endParaRPr lang="en-US"/>
          </a:p>
        </p:txBody>
      </p:sp>
    </p:spTree>
    <p:extLst>
      <p:ext uri="{BB962C8B-B14F-4D97-AF65-F5344CB8AC3E}">
        <p14:creationId xmlns:p14="http://schemas.microsoft.com/office/powerpoint/2010/main" val="2534362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BE65F1A5-4461-4329-BC26-7774B78E6BBB}" type="slidenum">
              <a:rPr lang="en-US" smtClean="0"/>
              <a:t>4</a:t>
            </a:fld>
            <a:endParaRPr lang="en-US"/>
          </a:p>
        </p:txBody>
      </p:sp>
    </p:spTree>
    <p:extLst>
      <p:ext uri="{BB962C8B-B14F-4D97-AF65-F5344CB8AC3E}">
        <p14:creationId xmlns:p14="http://schemas.microsoft.com/office/powerpoint/2010/main" val="73952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5</a:t>
            </a:fld>
            <a:endParaRPr lang="en-US" dirty="0"/>
          </a:p>
        </p:txBody>
      </p:sp>
    </p:spTree>
    <p:extLst>
      <p:ext uri="{BB962C8B-B14F-4D97-AF65-F5344CB8AC3E}">
        <p14:creationId xmlns:p14="http://schemas.microsoft.com/office/powerpoint/2010/main" val="1254396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6</a:t>
            </a:fld>
            <a:endParaRPr lang="en-US" dirty="0"/>
          </a:p>
        </p:txBody>
      </p:sp>
    </p:spTree>
    <p:extLst>
      <p:ext uri="{BB962C8B-B14F-4D97-AF65-F5344CB8AC3E}">
        <p14:creationId xmlns:p14="http://schemas.microsoft.com/office/powerpoint/2010/main" val="109306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7</a:t>
            </a:fld>
            <a:endParaRPr lang="en-US" dirty="0"/>
          </a:p>
        </p:txBody>
      </p:sp>
    </p:spTree>
    <p:extLst>
      <p:ext uri="{BB962C8B-B14F-4D97-AF65-F5344CB8AC3E}">
        <p14:creationId xmlns:p14="http://schemas.microsoft.com/office/powerpoint/2010/main" val="931158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8</a:t>
            </a:fld>
            <a:endParaRPr lang="en-US" dirty="0"/>
          </a:p>
        </p:txBody>
      </p:sp>
    </p:spTree>
    <p:extLst>
      <p:ext uri="{BB962C8B-B14F-4D97-AF65-F5344CB8AC3E}">
        <p14:creationId xmlns:p14="http://schemas.microsoft.com/office/powerpoint/2010/main" val="620296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5F1A5-4461-4329-BC26-7774B78E6BBB}" type="slidenum">
              <a:rPr lang="en-US" smtClean="0"/>
              <a:t>9</a:t>
            </a:fld>
            <a:endParaRPr lang="en-US" dirty="0"/>
          </a:p>
        </p:txBody>
      </p:sp>
    </p:spTree>
    <p:extLst>
      <p:ext uri="{BB962C8B-B14F-4D97-AF65-F5344CB8AC3E}">
        <p14:creationId xmlns:p14="http://schemas.microsoft.com/office/powerpoint/2010/main" val="1071423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4CBA30-DADB-472C-AD9D-3EFD21F6037E}" type="datetimeFigureOut">
              <a:rPr lang="en-US" smtClean="0"/>
              <a:t>9/29/2022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882303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4CBA30-DADB-472C-AD9D-3EFD21F6037E}" type="datetimeFigureOut">
              <a:rPr lang="en-US" smtClean="0"/>
              <a:t>9/29/2022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100143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64CBA30-DADB-472C-AD9D-3EFD21F6037E}" type="datetimeFigureOut">
              <a:rPr lang="en-US" smtClean="0"/>
              <a:t>9/29/2022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3455608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64CBA30-DADB-472C-AD9D-3EFD21F6037E}" type="datetimeFigureOut">
              <a:rPr lang="en-US" smtClean="0"/>
              <a:t>9/29/2022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7BBA1-71F6-4DF1-9224-37D31E15DD74}" type="slidenum">
              <a:rPr lang="en-US" smtClean="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942436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CBA30-DADB-472C-AD9D-3EFD21F6037E}" type="datetimeFigureOut">
              <a:rPr lang="en-US" smtClean="0"/>
              <a:t>9/29/2022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2582782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4CBA30-DADB-472C-AD9D-3EFD21F6037E}" type="datetimeFigureOut">
              <a:rPr lang="en-US" smtClean="0"/>
              <a:t>9/29/2022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1345503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4CBA30-DADB-472C-AD9D-3EFD21F6037E}" type="datetimeFigureOut">
              <a:rPr lang="en-US" smtClean="0"/>
              <a:t>9/29/2022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4107799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CBA30-DADB-472C-AD9D-3EFD21F6037E}" type="datetimeFigureOut">
              <a:rPr lang="en-US" smtClean="0"/>
              <a:t>9/29/2022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1176921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CBA30-DADB-472C-AD9D-3EFD21F6037E}" type="datetimeFigureOut">
              <a:rPr lang="en-US" smtClean="0"/>
              <a:t>9/29/2022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289445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64CBA30-DADB-472C-AD9D-3EFD21F6037E}" type="datetimeFigureOut">
              <a:rPr lang="en-US" smtClean="0"/>
              <a:t>9/29/2022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327804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CBA30-DADB-472C-AD9D-3EFD21F6037E}" type="datetimeFigureOut">
              <a:rPr lang="en-US" smtClean="0"/>
              <a:t>9/29/2022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112060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4CBA30-DADB-472C-AD9D-3EFD21F6037E}" type="datetimeFigureOut">
              <a:rPr lang="en-US" smtClean="0"/>
              <a:t>9/29/2022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319328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4CBA30-DADB-472C-AD9D-3EFD21F6037E}" type="datetimeFigureOut">
              <a:rPr lang="en-US" smtClean="0"/>
              <a:t>9/29/2022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102877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64CBA30-DADB-472C-AD9D-3EFD21F6037E}" type="datetimeFigureOut">
              <a:rPr lang="en-US" smtClean="0"/>
              <a:t>9/29/2022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2416141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64CBA30-DADB-472C-AD9D-3EFD21F6037E}" type="datetimeFigureOut">
              <a:rPr lang="en-US" smtClean="0"/>
              <a:t>9/29/2022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269415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64CBA30-DADB-472C-AD9D-3EFD21F6037E}" type="datetimeFigureOut">
              <a:rPr lang="en-US" smtClean="0"/>
              <a:t>9/29/2022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200502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4CBA30-DADB-472C-AD9D-3EFD21F6037E}" type="datetimeFigureOut">
              <a:rPr lang="en-US" smtClean="0"/>
              <a:t>9/29/2022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7BBA1-71F6-4DF1-9224-37D31E15DD74}" type="slidenum">
              <a:rPr lang="en-US" smtClean="0"/>
              <a:t>‹#›</a:t>
            </a:fld>
            <a:endParaRPr lang="en-US" dirty="0"/>
          </a:p>
        </p:txBody>
      </p:sp>
    </p:spTree>
    <p:extLst>
      <p:ext uri="{BB962C8B-B14F-4D97-AF65-F5344CB8AC3E}">
        <p14:creationId xmlns:p14="http://schemas.microsoft.com/office/powerpoint/2010/main" val="152922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64CBA30-DADB-472C-AD9D-3EFD21F6037E}" type="datetimeFigureOut">
              <a:rPr lang="en-US" smtClean="0"/>
              <a:t>9/29/2022</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4B7BBA1-71F6-4DF1-9224-37D31E15DD74}" type="slidenum">
              <a:rPr lang="en-US" smtClean="0"/>
              <a:t>‹#›</a:t>
            </a:fld>
            <a:endParaRPr lang="en-US" dirty="0"/>
          </a:p>
        </p:txBody>
      </p:sp>
    </p:spTree>
    <p:extLst>
      <p:ext uri="{BB962C8B-B14F-4D97-AF65-F5344CB8AC3E}">
        <p14:creationId xmlns:p14="http://schemas.microsoft.com/office/powerpoint/2010/main" val="3747052044"/>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jpe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hyperlink" Target="https://fs12.formsite.com/DZNAsc/unbezm2a1x/index.html" TargetMode="External"/><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pellinstitute.org/indicators/"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F13C8E-5C46-4FC7-81DB-ABD885E5F450}"/>
              </a:ext>
            </a:extLst>
          </p:cNvPr>
          <p:cNvSpPr>
            <a:spLocks noGrp="1"/>
          </p:cNvSpPr>
          <p:nvPr>
            <p:ph type="title"/>
          </p:nvPr>
        </p:nvSpPr>
        <p:spPr>
          <a:xfrm>
            <a:off x="484710" y="304800"/>
            <a:ext cx="7287690" cy="1548448"/>
          </a:xfrm>
        </p:spPr>
        <p:txBody>
          <a:bodyPr/>
          <a:lstStyle/>
          <a:p>
            <a:pPr algn="ctr"/>
            <a:br>
              <a:rPr lang="en-US" sz="4000" dirty="0"/>
            </a:br>
            <a:endParaRPr lang="en-US" sz="2800" b="1" dirty="0"/>
          </a:p>
        </p:txBody>
      </p:sp>
      <p:sp>
        <p:nvSpPr>
          <p:cNvPr id="7" name="Content Placeholder 6">
            <a:extLst>
              <a:ext uri="{FF2B5EF4-FFF2-40B4-BE49-F238E27FC236}">
                <a16:creationId xmlns:a16="http://schemas.microsoft.com/office/drawing/2014/main" id="{E3BBBA2E-0728-4121-AD45-265E122BFA13}"/>
              </a:ext>
            </a:extLst>
          </p:cNvPr>
          <p:cNvSpPr>
            <a:spLocks noGrp="1"/>
          </p:cNvSpPr>
          <p:nvPr>
            <p:ph sz="half" idx="1"/>
          </p:nvPr>
        </p:nvSpPr>
        <p:spPr>
          <a:xfrm>
            <a:off x="826078" y="1219200"/>
            <a:ext cx="5422322" cy="5334000"/>
          </a:xfrm>
        </p:spPr>
        <p:txBody>
          <a:bodyPr>
            <a:normAutofit fontScale="25000" lnSpcReduction="20000"/>
          </a:bodyPr>
          <a:lstStyle/>
          <a:p>
            <a:pPr marL="0" indent="0" algn="ctr">
              <a:buNone/>
            </a:pPr>
            <a:r>
              <a:rPr lang="en-US" sz="9600" b="1" dirty="0"/>
              <a:t>Seventh Annual Release Event</a:t>
            </a:r>
            <a:endParaRPr lang="en-US" sz="7600" b="1" dirty="0"/>
          </a:p>
          <a:p>
            <a:pPr marL="0" indent="0" algn="ctr">
              <a:buNone/>
            </a:pPr>
            <a:r>
              <a:rPr lang="en-US" sz="8000" b="1" dirty="0"/>
              <a:t>Indicators of Higher Education Equity in the United States</a:t>
            </a:r>
            <a:br>
              <a:rPr lang="en-US" sz="8000" b="1" dirty="0"/>
            </a:br>
            <a:r>
              <a:rPr lang="en-US" sz="8000" b="1" dirty="0"/>
              <a:t>2021 </a:t>
            </a:r>
            <a:r>
              <a:rPr lang="en-US" sz="8000" b="1" i="1" dirty="0"/>
              <a:t>Historical Trend Report </a:t>
            </a:r>
            <a:br>
              <a:rPr lang="en-US" sz="8000" b="1" i="1" dirty="0"/>
            </a:br>
            <a:r>
              <a:rPr lang="en-US" sz="8000" b="1" i="1" dirty="0"/>
              <a:t> &amp;</a:t>
            </a:r>
            <a:br>
              <a:rPr lang="en-US" sz="8000" b="1" i="1" dirty="0"/>
            </a:br>
            <a:r>
              <a:rPr lang="en-US" sz="8000" b="1" dirty="0"/>
              <a:t>Search for Solutions Shared  Dialogues</a:t>
            </a:r>
          </a:p>
          <a:p>
            <a:pPr marL="0" indent="0" algn="ctr">
              <a:buNone/>
            </a:pPr>
            <a:r>
              <a:rPr lang="en-US" sz="14400" b="1" dirty="0"/>
              <a:t>Reconstruction for Equity with a focus on Nontraditional Independent Students</a:t>
            </a:r>
          </a:p>
          <a:p>
            <a:pPr marL="0" indent="0" algn="ctr">
              <a:buNone/>
            </a:pPr>
            <a:endParaRPr lang="en-US" sz="12800" b="1" dirty="0"/>
          </a:p>
          <a:p>
            <a:pPr marL="0" indent="0" algn="ctr">
              <a:buNone/>
            </a:pPr>
            <a:r>
              <a:rPr lang="en-US" sz="12800" b="1" dirty="0"/>
              <a:t>May 19, 2021</a:t>
            </a:r>
          </a:p>
          <a:p>
            <a:pPr marL="0" indent="0" algn="ctr">
              <a:buNone/>
            </a:pPr>
            <a:endParaRPr lang="en-US" sz="14400" b="1" dirty="0"/>
          </a:p>
          <a:p>
            <a:pPr marL="0" indent="0" algn="ctr">
              <a:buNone/>
            </a:pPr>
            <a:endParaRPr lang="en-US" sz="3200" b="1" dirty="0"/>
          </a:p>
          <a:p>
            <a:pPr marL="0" indent="0" algn="ctr">
              <a:buNone/>
            </a:pPr>
            <a:endParaRPr lang="en-US" sz="3200" b="1" dirty="0"/>
          </a:p>
        </p:txBody>
      </p:sp>
      <p:pic>
        <p:nvPicPr>
          <p:cNvPr id="12" name="Picture 2">
            <a:extLst>
              <a:ext uri="{FF2B5EF4-FFF2-40B4-BE49-F238E27FC236}">
                <a16:creationId xmlns:a16="http://schemas.microsoft.com/office/drawing/2014/main" id="{855C3FEB-CDDE-4785-9452-CF5DE91CCD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51" b="40181"/>
          <a:stretch/>
        </p:blipFill>
        <p:spPr bwMode="auto">
          <a:xfrm>
            <a:off x="829321" y="0"/>
            <a:ext cx="722408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Content Placeholder 4">
            <a:extLst>
              <a:ext uri="{FF2B5EF4-FFF2-40B4-BE49-F238E27FC236}">
                <a16:creationId xmlns:a16="http://schemas.microsoft.com/office/drawing/2014/main" id="{235B0677-A8CE-4B0B-8491-C7B91EEB33E7}"/>
              </a:ext>
            </a:extLst>
          </p:cNvPr>
          <p:cNvPicPr>
            <a:picLocks noGrp="1" noChangeAspect="1"/>
          </p:cNvPicPr>
          <p:nvPr>
            <p:ph sz="half" idx="2"/>
          </p:nvPr>
        </p:nvPicPr>
        <p:blipFill>
          <a:blip r:embed="rId4"/>
          <a:stretch>
            <a:fillRect/>
          </a:stretch>
        </p:blipFill>
        <p:spPr>
          <a:xfrm>
            <a:off x="6458918" y="2158048"/>
            <a:ext cx="2626964" cy="3383280"/>
          </a:xfrm>
        </p:spPr>
      </p:pic>
    </p:spTree>
    <p:extLst>
      <p:ext uri="{BB962C8B-B14F-4D97-AF65-F5344CB8AC3E}">
        <p14:creationId xmlns:p14="http://schemas.microsoft.com/office/powerpoint/2010/main" val="4279195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2EB0A6D-2410-4D63-A274-6146316DF95C}"/>
              </a:ext>
            </a:extLst>
          </p:cNvPr>
          <p:cNvSpPr>
            <a:spLocks noGrp="1"/>
          </p:cNvSpPr>
          <p:nvPr>
            <p:ph type="title"/>
          </p:nvPr>
        </p:nvSpPr>
        <p:spPr/>
        <p:txBody>
          <a:bodyPr/>
          <a:lstStyle/>
          <a:p>
            <a:r>
              <a:rPr lang="en-US" sz="3200" dirty="0"/>
              <a:t>What Do We Mean by Independent Students and What Proportion of Students are Independent?</a:t>
            </a:r>
          </a:p>
        </p:txBody>
      </p:sp>
      <p:sp>
        <p:nvSpPr>
          <p:cNvPr id="3" name="Content Placeholder 2">
            <a:extLst>
              <a:ext uri="{FF2B5EF4-FFF2-40B4-BE49-F238E27FC236}">
                <a16:creationId xmlns:a16="http://schemas.microsoft.com/office/drawing/2014/main" id="{14E06253-141C-4094-AE6C-DA9BF220C9E2}"/>
              </a:ext>
            </a:extLst>
          </p:cNvPr>
          <p:cNvSpPr>
            <a:spLocks noGrp="1"/>
          </p:cNvSpPr>
          <p:nvPr>
            <p:ph sz="half" idx="1"/>
          </p:nvPr>
        </p:nvSpPr>
        <p:spPr>
          <a:xfrm>
            <a:off x="496060" y="2529898"/>
            <a:ext cx="3882032" cy="3966882"/>
          </a:xfrm>
        </p:spPr>
        <p:txBody>
          <a:bodyPr>
            <a:normAutofit fontScale="85000" lnSpcReduction="20000"/>
          </a:bodyPr>
          <a:lstStyle/>
          <a:p>
            <a:endParaRPr lang="en-US" sz="1800" b="1" i="0" kern="1200" dirty="0">
              <a:solidFill>
                <a:srgbClr val="EBEBEB"/>
              </a:solidFill>
              <a:latin typeface="+mj-lt"/>
              <a:ea typeface="+mj-ea"/>
              <a:cs typeface="+mj-cs"/>
            </a:endParaRPr>
          </a:p>
          <a:p>
            <a:endParaRPr lang="en-US" b="1" dirty="0">
              <a:solidFill>
                <a:srgbClr val="EBEBEB"/>
              </a:solidFill>
            </a:endParaRPr>
          </a:p>
          <a:p>
            <a:r>
              <a:rPr lang="en-US" dirty="0"/>
              <a:t>Dependency status is largely defined by age. Unless married or other specific circumstances, all students under age 24 are classified as dependent whether or not their parents are supporting them financially, and those 24 or over are independent.</a:t>
            </a:r>
          </a:p>
          <a:p>
            <a:r>
              <a:rPr lang="en-US" dirty="0"/>
              <a:t>Consistently NPSAS finds that about half of all full and part time undergraduate enrollment is classified for financial aid purposes as independent.  </a:t>
            </a:r>
          </a:p>
          <a:p>
            <a:r>
              <a:rPr lang="en-US" dirty="0"/>
              <a:t>About 40 to 50 percent of students classified as Independent students have dependents. </a:t>
            </a:r>
          </a:p>
          <a:p>
            <a:endParaRPr lang="en-US" dirty="0"/>
          </a:p>
        </p:txBody>
      </p:sp>
      <p:pic>
        <p:nvPicPr>
          <p:cNvPr id="10" name="Content Placeholder 9">
            <a:extLst>
              <a:ext uri="{FF2B5EF4-FFF2-40B4-BE49-F238E27FC236}">
                <a16:creationId xmlns:a16="http://schemas.microsoft.com/office/drawing/2014/main" id="{D4A1B04A-3B00-43CB-B138-E57177537576}"/>
              </a:ext>
            </a:extLst>
          </p:cNvPr>
          <p:cNvPicPr>
            <a:picLocks noGrp="1"/>
          </p:cNvPicPr>
          <p:nvPr>
            <p:ph sz="half" idx="2"/>
          </p:nvPr>
        </p:nvPicPr>
        <p:blipFill>
          <a:blip r:embed="rId3"/>
          <a:stretch>
            <a:fillRect/>
          </a:stretch>
        </p:blipFill>
        <p:spPr>
          <a:xfrm>
            <a:off x="4648200" y="2060576"/>
            <a:ext cx="4267200" cy="4462144"/>
          </a:xfrm>
          <a:prstGeom prst="rect">
            <a:avLst/>
          </a:prstGeom>
        </p:spPr>
      </p:pic>
    </p:spTree>
    <p:extLst>
      <p:ext uri="{BB962C8B-B14F-4D97-AF65-F5344CB8AC3E}">
        <p14:creationId xmlns:p14="http://schemas.microsoft.com/office/powerpoint/2010/main" val="352352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076D5E-68ED-4CD1-A04F-E7934EBFA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82DB432-D4B4-4EA7-B2C1-FD212C4CF705}"/>
              </a:ext>
            </a:extLst>
          </p:cNvPr>
          <p:cNvSpPr>
            <a:spLocks noGrp="1"/>
          </p:cNvSpPr>
          <p:nvPr>
            <p:ph type="title"/>
          </p:nvPr>
        </p:nvSpPr>
        <p:spPr>
          <a:xfrm>
            <a:off x="486695" y="629267"/>
            <a:ext cx="2746157" cy="1351934"/>
          </a:xfrm>
        </p:spPr>
        <p:txBody>
          <a:bodyPr vert="horz" lIns="91440" tIns="45720" rIns="91440" bIns="45720" rtlCol="0">
            <a:normAutofit/>
          </a:bodyPr>
          <a:lstStyle/>
          <a:p>
            <a:pPr defTabSz="457200">
              <a:lnSpc>
                <a:spcPct val="90000"/>
              </a:lnSpc>
            </a:pPr>
            <a:r>
              <a:rPr lang="en-US" sz="2000" dirty="0">
                <a:solidFill>
                  <a:srgbClr val="EBEBEB"/>
                </a:solidFill>
              </a:rPr>
              <a:t>Independent Students Face -Many Risk Factors to Completion</a:t>
            </a:r>
          </a:p>
        </p:txBody>
      </p:sp>
      <p:sp>
        <p:nvSpPr>
          <p:cNvPr id="16" name="Rectangle 15">
            <a:extLst>
              <a:ext uri="{FF2B5EF4-FFF2-40B4-BE49-F238E27FC236}">
                <a16:creationId xmlns:a16="http://schemas.microsoft.com/office/drawing/2014/main" id="{21BE0A6B-EBF8-4301-B1AE-F6A1C4003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ounded Rectangle 9">
            <a:extLst>
              <a:ext uri="{FF2B5EF4-FFF2-40B4-BE49-F238E27FC236}">
                <a16:creationId xmlns:a16="http://schemas.microsoft.com/office/drawing/2014/main" id="{03C06118-B3FE-4B51-80A1-B82C2E9F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ln w="12700">
            <a:solidFill>
              <a:schemeClr val="bg2"/>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hart&#10;&#10;Description automatically generated">
            <a:extLst>
              <a:ext uri="{FF2B5EF4-FFF2-40B4-BE49-F238E27FC236}">
                <a16:creationId xmlns:a16="http://schemas.microsoft.com/office/drawing/2014/main" id="{28FCBA17-1B82-48D3-A320-B2797DFBEE2A}"/>
              </a:ext>
            </a:extLst>
          </p:cNvPr>
          <p:cNvPicPr>
            <a:picLocks/>
          </p:cNvPicPr>
          <p:nvPr/>
        </p:nvPicPr>
        <p:blipFill rotWithShape="1">
          <a:blip r:embed="rId3"/>
          <a:srcRect r="921" b="5255"/>
          <a:stretch/>
        </p:blipFill>
        <p:spPr>
          <a:xfrm>
            <a:off x="3823311" y="832102"/>
            <a:ext cx="4711089" cy="5111498"/>
          </a:xfrm>
          <a:prstGeom prst="rect">
            <a:avLst/>
          </a:prstGeom>
          <a:effectLst/>
        </p:spPr>
      </p:pic>
      <p:sp>
        <p:nvSpPr>
          <p:cNvPr id="20" name="Rectangle 19">
            <a:extLst>
              <a:ext uri="{FF2B5EF4-FFF2-40B4-BE49-F238E27FC236}">
                <a16:creationId xmlns:a16="http://schemas.microsoft.com/office/drawing/2014/main" id="{172BE3F8-96D6-4535-9AE4-694DC4F5B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Content Placeholder 4">
            <a:extLst>
              <a:ext uri="{FF2B5EF4-FFF2-40B4-BE49-F238E27FC236}">
                <a16:creationId xmlns:a16="http://schemas.microsoft.com/office/drawing/2014/main" id="{EF69795A-ED98-4FB6-91F6-6453926A28A9}"/>
              </a:ext>
            </a:extLst>
          </p:cNvPr>
          <p:cNvSpPr>
            <a:spLocks noGrp="1"/>
          </p:cNvSpPr>
          <p:nvPr>
            <p:ph idx="1"/>
          </p:nvPr>
        </p:nvSpPr>
        <p:spPr>
          <a:xfrm>
            <a:off x="486698" y="2438400"/>
            <a:ext cx="2629120" cy="3785419"/>
          </a:xfrm>
        </p:spPr>
        <p:txBody>
          <a:bodyPr vert="horz" lIns="91440" tIns="45720" rIns="91440" bIns="45720" rtlCol="0">
            <a:normAutofit/>
          </a:bodyPr>
          <a:lstStyle/>
          <a:p>
            <a:pPr marL="0" indent="0" defTabSz="457200">
              <a:lnSpc>
                <a:spcPct val="90000"/>
              </a:lnSpc>
              <a:buNone/>
            </a:pPr>
            <a:r>
              <a:rPr lang="en-US" sz="1700" dirty="0">
                <a:solidFill>
                  <a:srgbClr val="FFFFFF"/>
                </a:solidFill>
                <a:effectLst/>
              </a:rPr>
              <a:t>2016 data</a:t>
            </a:r>
          </a:p>
          <a:p>
            <a:pPr defTabSz="457200">
              <a:lnSpc>
                <a:spcPct val="90000"/>
              </a:lnSpc>
            </a:pPr>
            <a:r>
              <a:rPr lang="en-US" sz="1700" dirty="0">
                <a:solidFill>
                  <a:srgbClr val="FFFFFF"/>
                </a:solidFill>
                <a:effectLst/>
              </a:rPr>
              <a:t>80 percent are enrolled part-time</a:t>
            </a:r>
          </a:p>
          <a:p>
            <a:pPr defTabSz="457200">
              <a:lnSpc>
                <a:spcPct val="90000"/>
              </a:lnSpc>
            </a:pPr>
            <a:r>
              <a:rPr lang="en-US" sz="1700" dirty="0">
                <a:solidFill>
                  <a:srgbClr val="FFFFFF"/>
                </a:solidFill>
                <a:effectLst/>
              </a:rPr>
              <a:t>43 percent have dependent children and 28 percent are single parents</a:t>
            </a:r>
          </a:p>
          <a:p>
            <a:pPr defTabSz="457200">
              <a:lnSpc>
                <a:spcPct val="90000"/>
              </a:lnSpc>
            </a:pPr>
            <a:r>
              <a:rPr lang="en-US" sz="1700" dirty="0">
                <a:solidFill>
                  <a:srgbClr val="FFFFFF"/>
                </a:solidFill>
                <a:effectLst/>
              </a:rPr>
              <a:t>40 percent work full time</a:t>
            </a:r>
          </a:p>
          <a:p>
            <a:pPr defTabSz="457200">
              <a:lnSpc>
                <a:spcPct val="90000"/>
              </a:lnSpc>
            </a:pPr>
            <a:r>
              <a:rPr lang="en-US" sz="1700" dirty="0">
                <a:solidFill>
                  <a:srgbClr val="FFFFFF"/>
                </a:solidFill>
                <a:effectLst/>
              </a:rPr>
              <a:t>54 percent have delayed enrollment (Indicators 1k(</a:t>
            </a:r>
            <a:r>
              <a:rPr lang="en-US" sz="1700" dirty="0" err="1">
                <a:solidFill>
                  <a:srgbClr val="FFFFFF"/>
                </a:solidFill>
                <a:effectLst/>
              </a:rPr>
              <a:t>i</a:t>
            </a:r>
            <a:r>
              <a:rPr lang="en-US" sz="1700" dirty="0">
                <a:solidFill>
                  <a:srgbClr val="FFFFFF"/>
                </a:solidFill>
                <a:effectLst/>
              </a:rPr>
              <a:t>) and 1k(vi)). </a:t>
            </a:r>
          </a:p>
          <a:p>
            <a:pPr defTabSz="457200">
              <a:lnSpc>
                <a:spcPct val="90000"/>
              </a:lnSpc>
            </a:pPr>
            <a:endParaRPr lang="en-US" sz="1700" dirty="0">
              <a:solidFill>
                <a:srgbClr val="FFFFFF"/>
              </a:solidFill>
            </a:endParaRPr>
          </a:p>
        </p:txBody>
      </p:sp>
    </p:spTree>
    <p:extLst>
      <p:ext uri="{BB962C8B-B14F-4D97-AF65-F5344CB8AC3E}">
        <p14:creationId xmlns:p14="http://schemas.microsoft.com/office/powerpoint/2010/main" val="233048981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FC42F1-8F85-4156-9C31-0E703462C434}"/>
              </a:ext>
            </a:extLst>
          </p:cNvPr>
          <p:cNvSpPr>
            <a:spLocks noGrp="1"/>
          </p:cNvSpPr>
          <p:nvPr>
            <p:ph type="title"/>
          </p:nvPr>
        </p:nvSpPr>
        <p:spPr/>
        <p:txBody>
          <a:bodyPr/>
          <a:lstStyle/>
          <a:p>
            <a:r>
              <a:rPr lang="en-US" sz="2400" b="1" dirty="0">
                <a:solidFill>
                  <a:schemeClr val="tx1"/>
                </a:solidFill>
                <a:effectLst/>
                <a:latin typeface="Arial" panose="020B0604020202020204" pitchFamily="34" charset="0"/>
                <a:ea typeface="Arial" panose="020B0604020202020204" pitchFamily="34" charset="0"/>
              </a:rPr>
              <a:t>Most  Independent Students Are Enrolled in Less Resourced Institutions with Low Spending per FTE Student.</a:t>
            </a:r>
            <a:endParaRPr lang="en-US" sz="2400" dirty="0">
              <a:solidFill>
                <a:schemeClr val="tx1"/>
              </a:solidFill>
            </a:endParaRPr>
          </a:p>
        </p:txBody>
      </p:sp>
      <p:sp>
        <p:nvSpPr>
          <p:cNvPr id="6" name="Content Placeholder 5">
            <a:extLst>
              <a:ext uri="{FF2B5EF4-FFF2-40B4-BE49-F238E27FC236}">
                <a16:creationId xmlns:a16="http://schemas.microsoft.com/office/drawing/2014/main" id="{08F574FB-1DD3-40E2-AE49-A8D571628374}"/>
              </a:ext>
            </a:extLst>
          </p:cNvPr>
          <p:cNvSpPr>
            <a:spLocks noGrp="1"/>
          </p:cNvSpPr>
          <p:nvPr>
            <p:ph sz="half" idx="1"/>
          </p:nvPr>
        </p:nvSpPr>
        <p:spPr/>
        <p:txBody>
          <a:bodyPr>
            <a:normAutofit/>
          </a:bodyPr>
          <a:lstStyle/>
          <a:p>
            <a:r>
              <a:rPr lang="en-US" sz="2000" dirty="0">
                <a:effectLst/>
                <a:latin typeface="Arial" panose="020B0604020202020204" pitchFamily="34" charset="0"/>
                <a:ea typeface="Arial" panose="020B0604020202020204" pitchFamily="34" charset="0"/>
              </a:rPr>
              <a:t>Over 80 percent of independent students with dependents and over 70 percent of independent students without dependents were in </a:t>
            </a:r>
            <a:r>
              <a:rPr lang="en-US" sz="2000" i="1" dirty="0">
                <a:effectLst/>
                <a:latin typeface="Arial" panose="020B0604020202020204" pitchFamily="34" charset="0"/>
                <a:ea typeface="Arial" panose="020B0604020202020204" pitchFamily="34" charset="0"/>
              </a:rPr>
              <a:t>Broad Access</a:t>
            </a:r>
            <a:r>
              <a:rPr lang="en-US" sz="2000" dirty="0">
                <a:effectLst/>
                <a:latin typeface="Arial" panose="020B0604020202020204" pitchFamily="34" charset="0"/>
                <a:ea typeface="Arial" panose="020B0604020202020204" pitchFamily="34" charset="0"/>
              </a:rPr>
              <a:t> (open or non-selective) 2-year or 4-year institutions (Indicator 2h(ii) with low spending per FTE  </a:t>
            </a:r>
          </a:p>
          <a:p>
            <a:endParaRPr lang="en-US" dirty="0"/>
          </a:p>
        </p:txBody>
      </p:sp>
      <p:sp>
        <p:nvSpPr>
          <p:cNvPr id="7" name="Content Placeholder 6">
            <a:extLst>
              <a:ext uri="{FF2B5EF4-FFF2-40B4-BE49-F238E27FC236}">
                <a16:creationId xmlns:a16="http://schemas.microsoft.com/office/drawing/2014/main" id="{62D72593-3B41-4E5C-8B28-7AC8667A3734}"/>
              </a:ext>
            </a:extLst>
          </p:cNvPr>
          <p:cNvSpPr>
            <a:spLocks noGrp="1"/>
          </p:cNvSpPr>
          <p:nvPr>
            <p:ph sz="half" idx="2"/>
          </p:nvPr>
        </p:nvSpPr>
        <p:spPr/>
        <p:txBody>
          <a:bodyPr>
            <a:normAutofit/>
          </a:bodyPr>
          <a:lstStyle/>
          <a:p>
            <a:endParaRPr lang="en-US"/>
          </a:p>
        </p:txBody>
      </p:sp>
      <p:pic>
        <p:nvPicPr>
          <p:cNvPr id="9" name="Picture 8">
            <a:extLst>
              <a:ext uri="{FF2B5EF4-FFF2-40B4-BE49-F238E27FC236}">
                <a16:creationId xmlns:a16="http://schemas.microsoft.com/office/drawing/2014/main" id="{62627D90-1BFF-4921-B505-E2CFA36B7F83}"/>
              </a:ext>
            </a:extLst>
          </p:cNvPr>
          <p:cNvPicPr>
            <a:picLocks noChangeAspect="1"/>
          </p:cNvPicPr>
          <p:nvPr/>
        </p:nvPicPr>
        <p:blipFill>
          <a:blip r:embed="rId3"/>
          <a:stretch>
            <a:fillRect/>
          </a:stretch>
        </p:blipFill>
        <p:spPr>
          <a:xfrm>
            <a:off x="4090145" y="1960563"/>
            <a:ext cx="4752975" cy="4295775"/>
          </a:xfrm>
          <a:prstGeom prst="rect">
            <a:avLst/>
          </a:prstGeom>
        </p:spPr>
      </p:pic>
    </p:spTree>
    <p:extLst>
      <p:ext uri="{BB962C8B-B14F-4D97-AF65-F5344CB8AC3E}">
        <p14:creationId xmlns:p14="http://schemas.microsoft.com/office/powerpoint/2010/main" val="1586756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56CBA6-A907-4FEA-A83C-2E8C7C63A56F}"/>
              </a:ext>
            </a:extLst>
          </p:cNvPr>
          <p:cNvSpPr>
            <a:spLocks noGrp="1"/>
          </p:cNvSpPr>
          <p:nvPr>
            <p:ph type="title"/>
          </p:nvPr>
        </p:nvSpPr>
        <p:spPr>
          <a:xfrm>
            <a:off x="484710" y="304800"/>
            <a:ext cx="7744890" cy="2209800"/>
          </a:xfrm>
        </p:spPr>
        <p:txBody>
          <a:bodyPr/>
          <a:lstStyle/>
          <a:p>
            <a:r>
              <a:rPr lang="en-US" sz="2400" dirty="0"/>
              <a:t>Inequity of Institutional Resources: Average Education and Related (E&amp;R)Spending per FTE enrolled student ranges from $52,129 for Highly Selective Institutions to $14,945 for Broad Access Institutions (Hillman 2020)</a:t>
            </a:r>
          </a:p>
        </p:txBody>
      </p:sp>
      <p:pic>
        <p:nvPicPr>
          <p:cNvPr id="7" name="Content Placeholder 6">
            <a:extLst>
              <a:ext uri="{FF2B5EF4-FFF2-40B4-BE49-F238E27FC236}">
                <a16:creationId xmlns:a16="http://schemas.microsoft.com/office/drawing/2014/main" id="{CDFBC6B6-4BE8-4D5E-808B-01DBE2CCB4CD}"/>
              </a:ext>
            </a:extLst>
          </p:cNvPr>
          <p:cNvPicPr>
            <a:picLocks noGrp="1" noChangeAspect="1"/>
          </p:cNvPicPr>
          <p:nvPr>
            <p:ph idx="1"/>
          </p:nvPr>
        </p:nvPicPr>
        <p:blipFill rotWithShape="1">
          <a:blip r:embed="rId3"/>
          <a:srcRect l="310" t="-654" r="-556" b="17321"/>
          <a:stretch/>
        </p:blipFill>
        <p:spPr>
          <a:xfrm>
            <a:off x="1066800" y="2366415"/>
            <a:ext cx="6409264" cy="4206240"/>
          </a:xfrm>
          <a:prstGeom prst="rect">
            <a:avLst/>
          </a:prstGeom>
        </p:spPr>
      </p:pic>
    </p:spTree>
    <p:extLst>
      <p:ext uri="{BB962C8B-B14F-4D97-AF65-F5344CB8AC3E}">
        <p14:creationId xmlns:p14="http://schemas.microsoft.com/office/powerpoint/2010/main" val="1994533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08C7-6FFD-4F11-B2EC-0142C64AB5CA}"/>
              </a:ext>
            </a:extLst>
          </p:cNvPr>
          <p:cNvSpPr>
            <a:spLocks noGrp="1"/>
          </p:cNvSpPr>
          <p:nvPr>
            <p:ph type="title"/>
          </p:nvPr>
        </p:nvSpPr>
        <p:spPr>
          <a:xfrm>
            <a:off x="457200" y="-533400"/>
            <a:ext cx="3733800" cy="6781800"/>
          </a:xfrm>
        </p:spPr>
        <p:txBody>
          <a:bodyPr vert="horz" lIns="91440" tIns="45720" rIns="91440" bIns="45720" rtlCol="0">
            <a:noAutofit/>
          </a:bodyPr>
          <a:lstStyle/>
          <a:p>
            <a:pPr defTabSz="457200">
              <a:lnSpc>
                <a:spcPct val="90000"/>
              </a:lnSpc>
            </a:pPr>
            <a:br>
              <a:rPr lang="en-US" sz="3200" b="0" i="0" kern="1200" dirty="0">
                <a:solidFill>
                  <a:srgbClr val="EBEBEB"/>
                </a:solidFill>
                <a:latin typeface="+mj-lt"/>
                <a:ea typeface="+mj-ea"/>
                <a:cs typeface="+mj-cs"/>
              </a:rPr>
            </a:br>
            <a:br>
              <a:rPr lang="en-US" sz="3200" b="0" i="0" kern="1200" dirty="0">
                <a:solidFill>
                  <a:srgbClr val="EBEBEB"/>
                </a:solidFill>
                <a:latin typeface="+mj-lt"/>
                <a:ea typeface="+mj-ea"/>
                <a:cs typeface="+mj-cs"/>
              </a:rPr>
            </a:br>
            <a:r>
              <a:rPr lang="en-US" sz="3200" b="1" i="0" kern="1200" dirty="0">
                <a:solidFill>
                  <a:schemeClr val="accent3"/>
                </a:solidFill>
                <a:latin typeface="+mj-lt"/>
                <a:ea typeface="+mj-ea"/>
                <a:cs typeface="+mj-cs"/>
              </a:rPr>
              <a:t>Socioeconomic Status (SES) &amp; Selectivity </a:t>
            </a:r>
          </a:p>
        </p:txBody>
      </p:sp>
      <p:sp>
        <p:nvSpPr>
          <p:cNvPr id="54" name="Content Placeholder 53">
            <a:extLst>
              <a:ext uri="{FF2B5EF4-FFF2-40B4-BE49-F238E27FC236}">
                <a16:creationId xmlns:a16="http://schemas.microsoft.com/office/drawing/2014/main" id="{8DA96B7E-3998-4D0F-BC5A-E6534AC3F649}"/>
              </a:ext>
            </a:extLst>
          </p:cNvPr>
          <p:cNvSpPr>
            <a:spLocks noGrp="1"/>
          </p:cNvSpPr>
          <p:nvPr>
            <p:ph idx="1"/>
          </p:nvPr>
        </p:nvSpPr>
        <p:spPr>
          <a:xfrm>
            <a:off x="390266" y="1905000"/>
            <a:ext cx="3733800" cy="4014019"/>
          </a:xfrm>
        </p:spPr>
        <p:txBody>
          <a:bodyPr>
            <a:normAutofit fontScale="92500" lnSpcReduction="10000"/>
          </a:bodyPr>
          <a:lstStyle/>
          <a:p>
            <a:pPr marL="0" indent="0">
              <a:buNone/>
            </a:pPr>
            <a:r>
              <a:rPr lang="en-US" sz="2800" b="1" dirty="0">
                <a:solidFill>
                  <a:srgbClr val="EBEBEB"/>
                </a:solidFill>
              </a:rPr>
              <a:t>Chance of going to Most or Highly Competitive college is  8 Times higher for highest quintile than lowest quintile</a:t>
            </a:r>
          </a:p>
          <a:p>
            <a:pPr lvl="1"/>
            <a:r>
              <a:rPr lang="en-US" sz="2800" b="1" dirty="0">
                <a:solidFill>
                  <a:srgbClr val="EBEBEB"/>
                </a:solidFill>
              </a:rPr>
              <a:t>33 % highest SES Quintile</a:t>
            </a:r>
          </a:p>
          <a:p>
            <a:pPr lvl="1"/>
            <a:r>
              <a:rPr lang="en-US" sz="2800" b="1" dirty="0">
                <a:solidFill>
                  <a:srgbClr val="EBEBEB"/>
                </a:solidFill>
              </a:rPr>
              <a:t>4 % lowest SES Quintile</a:t>
            </a:r>
          </a:p>
        </p:txBody>
      </p:sp>
      <p:pic>
        <p:nvPicPr>
          <p:cNvPr id="3" name="Content Placeholder 2"/>
          <p:cNvPicPr>
            <a:picLocks/>
          </p:cNvPicPr>
          <p:nvPr/>
        </p:nvPicPr>
        <p:blipFill>
          <a:blip r:embed="rId3"/>
          <a:stretch>
            <a:fillRect/>
          </a:stretch>
        </p:blipFill>
        <p:spPr>
          <a:xfrm>
            <a:off x="4191000" y="457200"/>
            <a:ext cx="4827462" cy="5943600"/>
          </a:xfrm>
          <a:prstGeom prst="rect">
            <a:avLst/>
          </a:prstGeom>
          <a:effectLst/>
        </p:spPr>
      </p:pic>
    </p:spTree>
    <p:extLst>
      <p:ext uri="{BB962C8B-B14F-4D97-AF65-F5344CB8AC3E}">
        <p14:creationId xmlns:p14="http://schemas.microsoft.com/office/powerpoint/2010/main" val="1258374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7D5B-7EBE-461F-A818-7DC01F58D9F6}"/>
              </a:ext>
            </a:extLst>
          </p:cNvPr>
          <p:cNvSpPr>
            <a:spLocks noGrp="1"/>
          </p:cNvSpPr>
          <p:nvPr>
            <p:ph type="title"/>
          </p:nvPr>
        </p:nvSpPr>
        <p:spPr/>
        <p:txBody>
          <a:bodyPr/>
          <a:lstStyle/>
          <a:p>
            <a:r>
              <a:rPr lang="en-US" dirty="0"/>
              <a:t>As Selectivity Increases –Percent Pell Decreases</a:t>
            </a:r>
          </a:p>
        </p:txBody>
      </p:sp>
      <p:pic>
        <p:nvPicPr>
          <p:cNvPr id="5" name="Content Placeholder 4">
            <a:extLst>
              <a:ext uri="{FF2B5EF4-FFF2-40B4-BE49-F238E27FC236}">
                <a16:creationId xmlns:a16="http://schemas.microsoft.com/office/drawing/2014/main" id="{C205C291-0C38-46D5-B717-124DA68473DF}"/>
              </a:ext>
            </a:extLst>
          </p:cNvPr>
          <p:cNvPicPr>
            <a:picLocks noGrp="1" noChangeAspect="1"/>
          </p:cNvPicPr>
          <p:nvPr>
            <p:ph idx="1"/>
          </p:nvPr>
        </p:nvPicPr>
        <p:blipFill>
          <a:blip r:embed="rId3"/>
          <a:stretch>
            <a:fillRect/>
          </a:stretch>
        </p:blipFill>
        <p:spPr>
          <a:xfrm>
            <a:off x="1676400" y="1905000"/>
            <a:ext cx="5396417" cy="4663440"/>
          </a:xfrm>
        </p:spPr>
      </p:pic>
    </p:spTree>
    <p:extLst>
      <p:ext uri="{BB962C8B-B14F-4D97-AF65-F5344CB8AC3E}">
        <p14:creationId xmlns:p14="http://schemas.microsoft.com/office/powerpoint/2010/main" val="3922360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6BD3-A9D3-4668-A984-E73BDCFA6790}"/>
              </a:ext>
            </a:extLst>
          </p:cNvPr>
          <p:cNvSpPr>
            <a:spLocks noGrp="1"/>
          </p:cNvSpPr>
          <p:nvPr>
            <p:ph type="title"/>
          </p:nvPr>
        </p:nvSpPr>
        <p:spPr/>
        <p:txBody>
          <a:bodyPr/>
          <a:lstStyle/>
          <a:p>
            <a:r>
              <a:rPr lang="en-US" sz="3200" dirty="0"/>
              <a:t>Average Levels of Unmet Need (after all Grants) for Independent Students  are Almost Twice Those of Dependent Students</a:t>
            </a:r>
          </a:p>
        </p:txBody>
      </p:sp>
      <p:sp>
        <p:nvSpPr>
          <p:cNvPr id="3" name="Content Placeholder 2">
            <a:extLst>
              <a:ext uri="{FF2B5EF4-FFF2-40B4-BE49-F238E27FC236}">
                <a16:creationId xmlns:a16="http://schemas.microsoft.com/office/drawing/2014/main" id="{ED658281-32B4-4D61-93BC-C872AEB0D773}"/>
              </a:ext>
            </a:extLst>
          </p:cNvPr>
          <p:cNvSpPr>
            <a:spLocks noGrp="1"/>
          </p:cNvSpPr>
          <p:nvPr>
            <p:ph sz="half" idx="1"/>
          </p:nvPr>
        </p:nvSpPr>
        <p:spPr>
          <a:xfrm>
            <a:off x="492432" y="2534055"/>
            <a:ext cx="3298113" cy="4195763"/>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Independent students with dependents averaged $17,112 per year</a:t>
            </a:r>
          </a:p>
          <a:p>
            <a:pPr marL="342900" marR="0" lvl="0" indent="-342900">
              <a:lnSpc>
                <a:spcPct val="115000"/>
              </a:lnSpc>
              <a:spcBef>
                <a:spcPts val="0"/>
              </a:spcBef>
              <a:spcAft>
                <a:spcPts val="0"/>
              </a:spcAft>
              <a:buFont typeface="Symbol" panose="05050102010706020507" pitchFamily="18" charset="2"/>
              <a:buChar char=""/>
            </a:pP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Independent students without dependents averaged $16,658.</a:t>
            </a:r>
          </a:p>
          <a:p>
            <a:pPr marL="342900" marR="0" lvl="0" indent="-342900">
              <a:lnSpc>
                <a:spcPct val="115000"/>
              </a:lnSpc>
              <a:spcBef>
                <a:spcPts val="0"/>
              </a:spcBef>
              <a:spcAft>
                <a:spcPts val="0"/>
              </a:spcAft>
              <a:buFont typeface="Symbol" panose="05050102010706020507" pitchFamily="18" charset="2"/>
              <a:buChar char=""/>
            </a:pPr>
            <a:endParaRPr lang="en-US" dirty="0">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Dependent students ($9,052)  </a:t>
            </a:r>
          </a:p>
          <a:p>
            <a:pPr marL="0" marR="0" lvl="0" indent="0">
              <a:lnSpc>
                <a:spcPct val="115000"/>
              </a:lnSpc>
              <a:spcBef>
                <a:spcPts val="0"/>
              </a:spcBef>
              <a:spcAft>
                <a:spcPts val="0"/>
              </a:spcAft>
              <a:buNone/>
            </a:pPr>
            <a:r>
              <a:rPr lang="en-US" sz="1800" dirty="0">
                <a:effectLst/>
                <a:latin typeface="Arial" panose="020B0604020202020204" pitchFamily="34" charset="0"/>
                <a:ea typeface="Arial" panose="020B0604020202020204" pitchFamily="34" charset="0"/>
              </a:rPr>
              <a:t>(Indicator 3cii). </a:t>
            </a:r>
          </a:p>
        </p:txBody>
      </p:sp>
      <p:pic>
        <p:nvPicPr>
          <p:cNvPr id="6" name="Content Placeholder 5">
            <a:extLst>
              <a:ext uri="{FF2B5EF4-FFF2-40B4-BE49-F238E27FC236}">
                <a16:creationId xmlns:a16="http://schemas.microsoft.com/office/drawing/2014/main" id="{271C24B9-ACF8-4295-A98F-45A19D9C204A}"/>
              </a:ext>
            </a:extLst>
          </p:cNvPr>
          <p:cNvPicPr>
            <a:picLocks noGrp="1" noChangeAspect="1"/>
          </p:cNvPicPr>
          <p:nvPr>
            <p:ph sz="half" idx="2"/>
          </p:nvPr>
        </p:nvPicPr>
        <p:blipFill>
          <a:blip r:embed="rId3"/>
          <a:stretch>
            <a:fillRect/>
          </a:stretch>
        </p:blipFill>
        <p:spPr>
          <a:xfrm>
            <a:off x="3810000" y="2514600"/>
            <a:ext cx="4975224" cy="4023360"/>
          </a:xfrm>
        </p:spPr>
      </p:pic>
    </p:spTree>
    <p:extLst>
      <p:ext uri="{BB962C8B-B14F-4D97-AF65-F5344CB8AC3E}">
        <p14:creationId xmlns:p14="http://schemas.microsoft.com/office/powerpoint/2010/main" val="4285363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8B6799-18E7-496E-B36F-E67E432121C9}"/>
              </a:ext>
            </a:extLst>
          </p:cNvPr>
          <p:cNvSpPr>
            <a:spLocks noGrp="1"/>
          </p:cNvSpPr>
          <p:nvPr>
            <p:ph type="title"/>
          </p:nvPr>
        </p:nvSpPr>
        <p:spPr>
          <a:xfrm>
            <a:off x="327498" y="304800"/>
            <a:ext cx="3826256" cy="1280550"/>
          </a:xfrm>
        </p:spPr>
        <p:txBody>
          <a:bodyPr>
            <a:noAutofit/>
          </a:bodyPr>
          <a:lstStyle/>
          <a:p>
            <a:r>
              <a:rPr lang="en-US" sz="3600" dirty="0">
                <a:solidFill>
                  <a:srgbClr val="EBEBEB"/>
                </a:solidFill>
              </a:rPr>
              <a:t>In 2019 Pell Maximum Covered 25 % of Costs</a:t>
            </a:r>
          </a:p>
        </p:txBody>
      </p:sp>
      <p:sp>
        <p:nvSpPr>
          <p:cNvPr id="4" name="Content Placeholder 3">
            <a:extLst>
              <a:ext uri="{FF2B5EF4-FFF2-40B4-BE49-F238E27FC236}">
                <a16:creationId xmlns:a16="http://schemas.microsoft.com/office/drawing/2014/main" id="{BFF36104-37E2-4FD8-8FDB-8EA3846AAE5A}"/>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A8F4E454-F526-44EA-926E-3A0F58A102AF}"/>
              </a:ext>
            </a:extLst>
          </p:cNvPr>
          <p:cNvPicPr>
            <a:picLocks noChangeAspect="1"/>
          </p:cNvPicPr>
          <p:nvPr/>
        </p:nvPicPr>
        <p:blipFill>
          <a:blip r:embed="rId3"/>
          <a:stretch>
            <a:fillRect/>
          </a:stretch>
        </p:blipFill>
        <p:spPr>
          <a:xfrm>
            <a:off x="136998" y="2645277"/>
            <a:ext cx="4207256" cy="3749040"/>
          </a:xfrm>
          <a:prstGeom prst="rect">
            <a:avLst/>
          </a:prstGeom>
        </p:spPr>
      </p:pic>
      <p:pic>
        <p:nvPicPr>
          <p:cNvPr id="3" name="Picture 2">
            <a:extLst>
              <a:ext uri="{FF2B5EF4-FFF2-40B4-BE49-F238E27FC236}">
                <a16:creationId xmlns:a16="http://schemas.microsoft.com/office/drawing/2014/main" id="{BDAD6F0D-D79B-414E-ACF5-CBAB792882E5}"/>
              </a:ext>
            </a:extLst>
          </p:cNvPr>
          <p:cNvPicPr>
            <a:picLocks noChangeAspect="1"/>
          </p:cNvPicPr>
          <p:nvPr/>
        </p:nvPicPr>
        <p:blipFill>
          <a:blip r:embed="rId4"/>
          <a:stretch>
            <a:fillRect/>
          </a:stretch>
        </p:blipFill>
        <p:spPr>
          <a:xfrm>
            <a:off x="4153754" y="204769"/>
            <a:ext cx="4838700" cy="4305300"/>
          </a:xfrm>
          <a:prstGeom prst="rect">
            <a:avLst/>
          </a:prstGeom>
        </p:spPr>
      </p:pic>
    </p:spTree>
    <p:extLst>
      <p:ext uri="{BB962C8B-B14F-4D97-AF65-F5344CB8AC3E}">
        <p14:creationId xmlns:p14="http://schemas.microsoft.com/office/powerpoint/2010/main" val="1899184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419512-7919-44B7-A9C4-F86CFD358608}"/>
              </a:ext>
            </a:extLst>
          </p:cNvPr>
          <p:cNvSpPr>
            <a:spLocks noGrp="1"/>
          </p:cNvSpPr>
          <p:nvPr>
            <p:ph type="title"/>
          </p:nvPr>
        </p:nvSpPr>
        <p:spPr/>
        <p:txBody>
          <a:bodyPr/>
          <a:lstStyle/>
          <a:p>
            <a:r>
              <a:rPr lang="en-US" sz="2800" dirty="0"/>
              <a:t>Race/Ethnicity Debt Gaps Grow 10 Years After Award of Bachelor’s</a:t>
            </a:r>
          </a:p>
        </p:txBody>
      </p:sp>
      <p:pic>
        <p:nvPicPr>
          <p:cNvPr id="6" name="Content Placeholder 5">
            <a:extLst>
              <a:ext uri="{FF2B5EF4-FFF2-40B4-BE49-F238E27FC236}">
                <a16:creationId xmlns:a16="http://schemas.microsoft.com/office/drawing/2014/main" id="{A82249BC-08E0-464E-8295-B117FEB54D49}"/>
              </a:ext>
            </a:extLst>
          </p:cNvPr>
          <p:cNvPicPr>
            <a:picLocks noGrp="1"/>
          </p:cNvPicPr>
          <p:nvPr>
            <p:ph idx="1"/>
          </p:nvPr>
        </p:nvPicPr>
        <p:blipFill>
          <a:blip r:embed="rId3"/>
          <a:stretch>
            <a:fillRect/>
          </a:stretch>
        </p:blipFill>
        <p:spPr>
          <a:xfrm>
            <a:off x="865453" y="1790018"/>
            <a:ext cx="6674637" cy="4572000"/>
          </a:xfrm>
        </p:spPr>
      </p:pic>
    </p:spTree>
    <p:extLst>
      <p:ext uri="{BB962C8B-B14F-4D97-AF65-F5344CB8AC3E}">
        <p14:creationId xmlns:p14="http://schemas.microsoft.com/office/powerpoint/2010/main" val="1407580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21" name="Picture 20">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23" name="Oval 22">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7" name="Picture 26">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9" name="Rectangle 28">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15A96919-BE65-41FF-9529-31D950F4E9D8}"/>
              </a:ext>
            </a:extLst>
          </p:cNvPr>
          <p:cNvSpPr>
            <a:spLocks noGrp="1"/>
          </p:cNvSpPr>
          <p:nvPr>
            <p:ph type="title"/>
          </p:nvPr>
        </p:nvSpPr>
        <p:spPr>
          <a:xfrm>
            <a:off x="305947" y="-154066"/>
            <a:ext cx="4483821" cy="2134917"/>
          </a:xfrm>
        </p:spPr>
        <p:txBody>
          <a:bodyPr vert="horz" lIns="91440" tIns="45720" rIns="91440" bIns="45720" rtlCol="0" anchor="t">
            <a:normAutofit fontScale="90000"/>
          </a:bodyPr>
          <a:lstStyle/>
          <a:p>
            <a:pPr defTabSz="457200">
              <a:lnSpc>
                <a:spcPct val="90000"/>
              </a:lnSpc>
            </a:pPr>
            <a:br>
              <a:rPr lang="en-US" sz="2900" spc="-50" dirty="0">
                <a:effectLst/>
              </a:rPr>
            </a:br>
            <a:r>
              <a:rPr lang="en-US" sz="2900" spc="-50" dirty="0">
                <a:effectLst/>
              </a:rPr>
              <a:t>Barriers are Very High to Completion for Independent Students</a:t>
            </a:r>
            <a:br>
              <a:rPr lang="en-US" sz="2900" spc="-50" dirty="0">
                <a:effectLst/>
              </a:rPr>
            </a:br>
            <a:br>
              <a:rPr lang="en-US" sz="2900" spc="-50" dirty="0">
                <a:effectLst/>
              </a:rPr>
            </a:br>
            <a:endParaRPr lang="en-US" sz="2900" dirty="0"/>
          </a:p>
        </p:txBody>
      </p:sp>
      <p:sp>
        <p:nvSpPr>
          <p:cNvPr id="31" name="Freeform: Shape 30">
            <a:extLst>
              <a:ext uri="{FF2B5EF4-FFF2-40B4-BE49-F238E27FC236}">
                <a16:creationId xmlns:a16="http://schemas.microsoft.com/office/drawing/2014/main" id="{BDF1A5A8-1F9D-41FB-9968-E8E141CC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641798" y="1355484"/>
            <a:ext cx="6858001" cy="4147033"/>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33" name="Freeform 7">
            <a:extLst>
              <a:ext uri="{FF2B5EF4-FFF2-40B4-BE49-F238E27FC236}">
                <a16:creationId xmlns:a16="http://schemas.microsoft.com/office/drawing/2014/main" id="{2FF8A507-56A2-4FE4-8B7E-C1BC9DD86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3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5" name="Rectangle 34">
            <a:extLst>
              <a:ext uri="{FF2B5EF4-FFF2-40B4-BE49-F238E27FC236}">
                <a16:creationId xmlns:a16="http://schemas.microsoft.com/office/drawing/2014/main" id="{FCC54B50-93BD-4243-9020-11486472E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A32E7806-090B-4748-BD70-B98D42787FFB}"/>
              </a:ext>
            </a:extLst>
          </p:cNvPr>
          <p:cNvPicPr>
            <a:picLocks noChangeAspect="1"/>
          </p:cNvPicPr>
          <p:nvPr/>
        </p:nvPicPr>
        <p:blipFill>
          <a:blip r:embed="rId8"/>
          <a:stretch>
            <a:fillRect/>
          </a:stretch>
        </p:blipFill>
        <p:spPr>
          <a:xfrm>
            <a:off x="5023230" y="54440"/>
            <a:ext cx="4015763" cy="3383280"/>
          </a:xfrm>
          <a:prstGeom prst="rect">
            <a:avLst/>
          </a:prstGeom>
          <a:effectLst/>
        </p:spPr>
      </p:pic>
      <p:sp>
        <p:nvSpPr>
          <p:cNvPr id="10" name="Content Placeholder 9">
            <a:extLst>
              <a:ext uri="{FF2B5EF4-FFF2-40B4-BE49-F238E27FC236}">
                <a16:creationId xmlns:a16="http://schemas.microsoft.com/office/drawing/2014/main" id="{00EC0A7E-19AD-4113-A1B4-E2BC72A97AFF}"/>
              </a:ext>
            </a:extLst>
          </p:cNvPr>
          <p:cNvSpPr>
            <a:spLocks noGrp="1"/>
          </p:cNvSpPr>
          <p:nvPr>
            <p:ph sz="half" idx="1"/>
          </p:nvPr>
        </p:nvSpPr>
        <p:spPr>
          <a:xfrm>
            <a:off x="301495" y="1611900"/>
            <a:ext cx="4221476" cy="4195481"/>
          </a:xfrm>
        </p:spPr>
        <p:txBody>
          <a:bodyPr vert="horz" lIns="91440" tIns="45720" rIns="91440" bIns="45720" rtlCol="0">
            <a:normAutofit fontScale="92500" lnSpcReduction="20000"/>
          </a:bodyPr>
          <a:lstStyle/>
          <a:p>
            <a:pPr marL="0" indent="0" defTabSz="457200">
              <a:lnSpc>
                <a:spcPct val="90000"/>
              </a:lnSpc>
              <a:buNone/>
            </a:pPr>
            <a:r>
              <a:rPr lang="en-US" sz="1300" dirty="0">
                <a:effectLst/>
              </a:rPr>
              <a:t>Most Recent BPS 6-year follow-up</a:t>
            </a:r>
          </a:p>
          <a:p>
            <a:pPr marL="0" indent="0" defTabSz="457200">
              <a:lnSpc>
                <a:spcPct val="90000"/>
              </a:lnSpc>
              <a:buNone/>
            </a:pPr>
            <a:endParaRPr lang="en-US" sz="1300" dirty="0">
              <a:effectLst/>
            </a:endParaRPr>
          </a:p>
          <a:p>
            <a:pPr defTabSz="457200">
              <a:lnSpc>
                <a:spcPct val="90000"/>
              </a:lnSpc>
            </a:pPr>
            <a:r>
              <a:rPr lang="en-US" sz="2200" dirty="0">
                <a:effectLst/>
              </a:rPr>
              <a:t>38 percent had obtained a  degree or certificate and 13 percent were still enrolled after 6 years  </a:t>
            </a:r>
          </a:p>
          <a:p>
            <a:pPr defTabSz="457200">
              <a:lnSpc>
                <a:spcPct val="90000"/>
              </a:lnSpc>
            </a:pPr>
            <a:r>
              <a:rPr lang="en-US" sz="2200" dirty="0">
                <a:effectLst/>
              </a:rPr>
              <a:t>49 percent were not enrolled and had obtained no degree</a:t>
            </a:r>
          </a:p>
          <a:p>
            <a:pPr defTabSz="457200">
              <a:lnSpc>
                <a:spcPct val="90000"/>
              </a:lnSpc>
            </a:pPr>
            <a:r>
              <a:rPr lang="en-US" sz="2200" dirty="0">
                <a:effectLst/>
              </a:rPr>
              <a:t>Considering only 2- or 4-year degree seekers 21 percent had obtained a bachelor’s degree after 6 years compared with 45 percent of dependent students </a:t>
            </a:r>
          </a:p>
          <a:p>
            <a:pPr marL="0" indent="0" defTabSz="457200">
              <a:lnSpc>
                <a:spcPct val="90000"/>
              </a:lnSpc>
              <a:buNone/>
            </a:pPr>
            <a:endParaRPr lang="en-US" sz="2200" dirty="0">
              <a:effectLst/>
            </a:endParaRPr>
          </a:p>
          <a:p>
            <a:pPr marL="0" indent="0" defTabSz="457200">
              <a:lnSpc>
                <a:spcPct val="90000"/>
              </a:lnSpc>
              <a:buNone/>
            </a:pPr>
            <a:r>
              <a:rPr lang="en-US" sz="1300" dirty="0">
                <a:effectLst/>
              </a:rPr>
              <a:t>(Indicator 5c(iv) and 5c(</a:t>
            </a:r>
            <a:r>
              <a:rPr lang="en-US" sz="1300" dirty="0" err="1">
                <a:effectLst/>
              </a:rPr>
              <a:t>i</a:t>
            </a:r>
            <a:r>
              <a:rPr lang="en-US" sz="1300" dirty="0">
                <a:effectLst/>
              </a:rPr>
              <a:t>)).</a:t>
            </a:r>
          </a:p>
          <a:p>
            <a:pPr defTabSz="457200">
              <a:lnSpc>
                <a:spcPct val="90000"/>
              </a:lnSpc>
            </a:pPr>
            <a:endParaRPr lang="en-US" sz="1300" dirty="0"/>
          </a:p>
        </p:txBody>
      </p:sp>
      <p:pic>
        <p:nvPicPr>
          <p:cNvPr id="12" name="Content Placeholder 11">
            <a:extLst>
              <a:ext uri="{FF2B5EF4-FFF2-40B4-BE49-F238E27FC236}">
                <a16:creationId xmlns:a16="http://schemas.microsoft.com/office/drawing/2014/main" id="{9329A660-D973-4319-8756-F2BD5795413F}"/>
              </a:ext>
            </a:extLst>
          </p:cNvPr>
          <p:cNvPicPr>
            <a:picLocks noGrp="1" noChangeAspect="1"/>
          </p:cNvPicPr>
          <p:nvPr>
            <p:ph sz="half" idx="2"/>
          </p:nvPr>
        </p:nvPicPr>
        <p:blipFill>
          <a:blip r:embed="rId9"/>
          <a:stretch>
            <a:fillRect/>
          </a:stretch>
        </p:blipFill>
        <p:spPr>
          <a:xfrm>
            <a:off x="5066639" y="3429000"/>
            <a:ext cx="3936391" cy="3291840"/>
          </a:xfrm>
          <a:prstGeom prst="rect">
            <a:avLst/>
          </a:prstGeom>
          <a:effectLst/>
        </p:spPr>
      </p:pic>
    </p:spTree>
    <p:extLst>
      <p:ext uri="{BB962C8B-B14F-4D97-AF65-F5344CB8AC3E}">
        <p14:creationId xmlns:p14="http://schemas.microsoft.com/office/powerpoint/2010/main" val="399974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E824D-114A-4099-A30C-6B87623587CE}"/>
              </a:ext>
            </a:extLst>
          </p:cNvPr>
          <p:cNvSpPr>
            <a:spLocks noGrp="1"/>
          </p:cNvSpPr>
          <p:nvPr>
            <p:ph type="title"/>
          </p:nvPr>
        </p:nvSpPr>
        <p:spPr>
          <a:xfrm>
            <a:off x="391731" y="17400"/>
            <a:ext cx="6923469" cy="1293857"/>
          </a:xfrm>
        </p:spPr>
        <p:txBody>
          <a:bodyPr>
            <a:normAutofit/>
          </a:bodyPr>
          <a:lstStyle/>
          <a:p>
            <a:pPr algn="ctr">
              <a:lnSpc>
                <a:spcPct val="90000"/>
              </a:lnSpc>
            </a:pPr>
            <a:br>
              <a:rPr lang="en-US" sz="2800" b="1" dirty="0">
                <a:solidFill>
                  <a:srgbClr val="EBEBEB"/>
                </a:solidFill>
              </a:rPr>
            </a:br>
            <a:r>
              <a:rPr lang="en-US" sz="2800" b="1" dirty="0">
                <a:solidFill>
                  <a:srgbClr val="EBEBEB"/>
                </a:solidFill>
              </a:rPr>
              <a:t>Warm Welcome to all From 2021 Indicators Project Team Co-Hosts!</a:t>
            </a:r>
          </a:p>
        </p:txBody>
      </p:sp>
      <p:pic>
        <p:nvPicPr>
          <p:cNvPr id="19" name="Content Placeholder 18" descr="A person posing for the camera&#10;&#10;Description automatically generated">
            <a:extLst>
              <a:ext uri="{FF2B5EF4-FFF2-40B4-BE49-F238E27FC236}">
                <a16:creationId xmlns:a16="http://schemas.microsoft.com/office/drawing/2014/main" id="{4E2218F6-8464-4B05-A42C-5FC3DA0DC31A}"/>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20197"/>
          <a:stretch/>
        </p:blipFill>
        <p:spPr>
          <a:xfrm>
            <a:off x="7498080" y="177256"/>
            <a:ext cx="1563217" cy="2011680"/>
          </a:xfrm>
          <a:prstGeom prst="rect">
            <a:avLst/>
          </a:prstGeom>
          <a:effectLst>
            <a:outerShdw blurRad="50800" dist="38100" dir="5400000" algn="t" rotWithShape="0">
              <a:prstClr val="black">
                <a:alpha val="43000"/>
              </a:prstClr>
            </a:outerShdw>
          </a:effectLst>
        </p:spPr>
      </p:pic>
      <p:pic>
        <p:nvPicPr>
          <p:cNvPr id="20" name="Picture 19" descr="A person posing for the camera&#10;&#10;Description automatically generated">
            <a:extLst>
              <a:ext uri="{FF2B5EF4-FFF2-40B4-BE49-F238E27FC236}">
                <a16:creationId xmlns:a16="http://schemas.microsoft.com/office/drawing/2014/main" id="{B81458F0-B217-4626-8800-9A8CE9A84583}"/>
              </a:ext>
            </a:extLst>
          </p:cNvPr>
          <p:cNvPicPr>
            <a:picLocks/>
          </p:cNvPicPr>
          <p:nvPr/>
        </p:nvPicPr>
        <p:blipFill rotWithShape="1">
          <a:blip r:embed="rId4" cstate="print">
            <a:extLst>
              <a:ext uri="{28A0092B-C50C-407E-A947-70E740481C1C}">
                <a14:useLocalDpi xmlns:a14="http://schemas.microsoft.com/office/drawing/2010/main" val="0"/>
              </a:ext>
            </a:extLst>
          </a:blip>
          <a:srcRect l="14276" t="35766" r="17772"/>
          <a:stretch/>
        </p:blipFill>
        <p:spPr>
          <a:xfrm>
            <a:off x="7498080" y="2373311"/>
            <a:ext cx="1645920" cy="1920240"/>
          </a:xfrm>
          <a:prstGeom prst="rect">
            <a:avLst/>
          </a:prstGeom>
        </p:spPr>
      </p:pic>
      <p:pic>
        <p:nvPicPr>
          <p:cNvPr id="21" name="Content Placeholder 4" descr="A picture containing person, person, indoor&#10;&#10;Description automatically generated">
            <a:extLst>
              <a:ext uri="{FF2B5EF4-FFF2-40B4-BE49-F238E27FC236}">
                <a16:creationId xmlns:a16="http://schemas.microsoft.com/office/drawing/2014/main" id="{5DA12EC0-71D3-4B4E-A817-CE626159E86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513" b="19231"/>
          <a:stretch/>
        </p:blipFill>
        <p:spPr>
          <a:xfrm>
            <a:off x="7407307" y="4595844"/>
            <a:ext cx="1744761" cy="1920240"/>
          </a:xfrm>
          <a:prstGeom prst="rect">
            <a:avLst/>
          </a:prstGeom>
        </p:spPr>
      </p:pic>
      <p:pic>
        <p:nvPicPr>
          <p:cNvPr id="22" name="Picture 21" descr="A person posing for the camera&#10;&#10;Description automatically generated">
            <a:extLst>
              <a:ext uri="{FF2B5EF4-FFF2-40B4-BE49-F238E27FC236}">
                <a16:creationId xmlns:a16="http://schemas.microsoft.com/office/drawing/2014/main" id="{9AF5619D-A52F-4275-BEB3-44D31CA75AE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649" b="22280"/>
          <a:stretch/>
        </p:blipFill>
        <p:spPr>
          <a:xfrm>
            <a:off x="311609" y="4550124"/>
            <a:ext cx="1508760" cy="2011680"/>
          </a:xfrm>
          <a:prstGeom prst="rect">
            <a:avLst/>
          </a:prstGeom>
          <a:effectLst>
            <a:outerShdw blurRad="50800" dist="38100" dir="5400000" algn="t" rotWithShape="0">
              <a:prstClr val="black">
                <a:alpha val="43000"/>
              </a:prstClr>
            </a:outerShdw>
          </a:effectLst>
        </p:spPr>
      </p:pic>
      <p:pic>
        <p:nvPicPr>
          <p:cNvPr id="24" name="Content Placeholder 4">
            <a:extLst>
              <a:ext uri="{FF2B5EF4-FFF2-40B4-BE49-F238E27FC236}">
                <a16:creationId xmlns:a16="http://schemas.microsoft.com/office/drawing/2014/main" id="{01AECCCB-F2FA-4298-8B02-2E0BF67EC927}"/>
              </a:ext>
            </a:extLst>
          </p:cNvPr>
          <p:cNvPicPr>
            <a:picLocks/>
          </p:cNvPicPr>
          <p:nvPr/>
        </p:nvPicPr>
        <p:blipFill rotWithShape="1">
          <a:blip r:embed="rId7"/>
          <a:srcRect t="8181" r="14483" b="12273"/>
          <a:stretch/>
        </p:blipFill>
        <p:spPr>
          <a:xfrm>
            <a:off x="5664376" y="4641564"/>
            <a:ext cx="1554480" cy="1920240"/>
          </a:xfrm>
          <a:prstGeom prst="rect">
            <a:avLst/>
          </a:prstGeom>
        </p:spPr>
      </p:pic>
      <p:pic>
        <p:nvPicPr>
          <p:cNvPr id="26" name="Picture 25" descr="A person holding a sign&#10;&#10;Description automatically generated">
            <a:extLst>
              <a:ext uri="{FF2B5EF4-FFF2-40B4-BE49-F238E27FC236}">
                <a16:creationId xmlns:a16="http://schemas.microsoft.com/office/drawing/2014/main" id="{C3D1CC07-2DDD-4931-B092-E3BD7DF4E6A3}"/>
              </a:ext>
            </a:extLst>
          </p:cNvPr>
          <p:cNvPicPr>
            <a:picLocks/>
          </p:cNvPicPr>
          <p:nvPr/>
        </p:nvPicPr>
        <p:blipFill rotWithShape="1">
          <a:blip r:embed="rId8" cstate="print">
            <a:extLst>
              <a:ext uri="{28A0092B-C50C-407E-A947-70E740481C1C}">
                <a14:useLocalDpi xmlns:a14="http://schemas.microsoft.com/office/drawing/2010/main" val="0"/>
              </a:ext>
            </a:extLst>
          </a:blip>
          <a:srcRect l="16666" t="22981" r="18274" b="35632"/>
          <a:stretch/>
        </p:blipFill>
        <p:spPr>
          <a:xfrm>
            <a:off x="1960812" y="4595520"/>
            <a:ext cx="1645920" cy="1920240"/>
          </a:xfrm>
          <a:prstGeom prst="rect">
            <a:avLst/>
          </a:prstGeom>
        </p:spPr>
      </p:pic>
      <p:pic>
        <p:nvPicPr>
          <p:cNvPr id="28" name="Content Placeholder 4" descr="A person with red hair&#10;&#10;Description automatically generated with low confidence">
            <a:extLst>
              <a:ext uri="{FF2B5EF4-FFF2-40B4-BE49-F238E27FC236}">
                <a16:creationId xmlns:a16="http://schemas.microsoft.com/office/drawing/2014/main" id="{0820FD8A-0D46-46FB-A68B-54B8739B61F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8039" t="4165" r="21829"/>
          <a:stretch/>
        </p:blipFill>
        <p:spPr>
          <a:xfrm>
            <a:off x="3693034" y="4595520"/>
            <a:ext cx="1669774" cy="1920240"/>
          </a:xfrm>
          <a:prstGeom prst="rect">
            <a:avLst/>
          </a:prstGeom>
        </p:spPr>
      </p:pic>
      <p:sp>
        <p:nvSpPr>
          <p:cNvPr id="12" name="TextBox 11">
            <a:extLst>
              <a:ext uri="{FF2B5EF4-FFF2-40B4-BE49-F238E27FC236}">
                <a16:creationId xmlns:a16="http://schemas.microsoft.com/office/drawing/2014/main" id="{B5699568-0949-40B5-B23D-4054D7E1E475}"/>
              </a:ext>
            </a:extLst>
          </p:cNvPr>
          <p:cNvSpPr txBox="1"/>
          <p:nvPr/>
        </p:nvSpPr>
        <p:spPr>
          <a:xfrm>
            <a:off x="439015" y="1615895"/>
            <a:ext cx="6522396" cy="2585323"/>
          </a:xfrm>
          <a:prstGeom prst="rect">
            <a:avLst/>
          </a:prstGeom>
          <a:noFill/>
        </p:spPr>
        <p:txBody>
          <a:bodyPr wrap="square">
            <a:spAutoFit/>
          </a:bodyPr>
          <a:lstStyle/>
          <a:p>
            <a:pPr algn="ctr"/>
            <a:r>
              <a:rPr lang="en-US" sz="1800" b="1" dirty="0"/>
              <a:t>Margaret Cahalan, Marisha Addison,  Nicole Brunt, Terry Vaughan </a:t>
            </a:r>
            <a:r>
              <a:rPr lang="en-US" b="1" dirty="0"/>
              <a:t>III</a:t>
            </a:r>
            <a:r>
              <a:rPr lang="en-US" sz="1800" b="1" dirty="0"/>
              <a:t>, Alysia Genoa, </a:t>
            </a:r>
          </a:p>
          <a:p>
            <a:pPr marL="0" indent="0" algn="ctr">
              <a:buNone/>
            </a:pPr>
            <a:r>
              <a:rPr lang="en-US" sz="1800" b="1" dirty="0"/>
              <a:t>Pell Institute for Study of Opportunity in Higher Education, Council for Opportunity in Education (COE)</a:t>
            </a:r>
          </a:p>
          <a:p>
            <a:pPr marL="0" indent="0" algn="ctr">
              <a:buNone/>
            </a:pPr>
            <a:endParaRPr lang="en-US" b="1" dirty="0"/>
          </a:p>
          <a:p>
            <a:pPr marL="0" indent="0" algn="ctr">
              <a:buNone/>
            </a:pPr>
            <a:endParaRPr lang="en-US" sz="1800" b="1" dirty="0"/>
          </a:p>
          <a:p>
            <a:pPr marL="0" indent="0" algn="ctr">
              <a:buNone/>
            </a:pPr>
            <a:r>
              <a:rPr lang="en-US" b="1" dirty="0"/>
              <a:t>Laura Perna and Pooja Patel</a:t>
            </a:r>
          </a:p>
          <a:p>
            <a:pPr marL="0" indent="0" algn="ctr">
              <a:buNone/>
            </a:pPr>
            <a:r>
              <a:rPr lang="en-US" b="1" dirty="0"/>
              <a:t>Alliance for Higher Education and Democracy </a:t>
            </a:r>
          </a:p>
          <a:p>
            <a:pPr marL="0" indent="0" algn="ctr">
              <a:buNone/>
            </a:pPr>
            <a:r>
              <a:rPr lang="en-US" b="1" dirty="0"/>
              <a:t>University of Pennsylvania (</a:t>
            </a:r>
            <a:r>
              <a:rPr lang="en-US" b="1" dirty="0" err="1"/>
              <a:t>PennAHEAD</a:t>
            </a:r>
            <a:r>
              <a:rPr lang="en-US" b="1" dirty="0"/>
              <a:t>)</a:t>
            </a:r>
          </a:p>
        </p:txBody>
      </p:sp>
    </p:spTree>
    <p:extLst>
      <p:ext uri="{BB962C8B-B14F-4D97-AF65-F5344CB8AC3E}">
        <p14:creationId xmlns:p14="http://schemas.microsoft.com/office/powerpoint/2010/main" val="1650075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53A7-566E-4AC4-ADF4-1155CE5A82AB}"/>
              </a:ext>
            </a:extLst>
          </p:cNvPr>
          <p:cNvSpPr>
            <a:spLocks noGrp="1"/>
          </p:cNvSpPr>
          <p:nvPr>
            <p:ph type="title"/>
          </p:nvPr>
        </p:nvSpPr>
        <p:spPr>
          <a:xfrm>
            <a:off x="466384" y="304800"/>
            <a:ext cx="3124882" cy="1622321"/>
          </a:xfrm>
        </p:spPr>
        <p:txBody>
          <a:bodyPr>
            <a:normAutofit/>
          </a:bodyPr>
          <a:lstStyle/>
          <a:p>
            <a:pPr>
              <a:lnSpc>
                <a:spcPct val="90000"/>
              </a:lnSpc>
            </a:pPr>
            <a:r>
              <a:rPr lang="en-US" sz="2600" dirty="0">
                <a:solidFill>
                  <a:srgbClr val="EBEBEB"/>
                </a:solidFill>
              </a:rPr>
              <a:t>U.S. States Vary Almost as Much as OECD Countries</a:t>
            </a:r>
          </a:p>
        </p:txBody>
      </p:sp>
      <p:pic>
        <p:nvPicPr>
          <p:cNvPr id="4" name="Picture 3">
            <a:extLst>
              <a:ext uri="{FF2B5EF4-FFF2-40B4-BE49-F238E27FC236}">
                <a16:creationId xmlns:a16="http://schemas.microsoft.com/office/drawing/2014/main" id="{B200C80B-3F99-44DF-A7E0-DEC2F31F8A48}"/>
              </a:ext>
            </a:extLst>
          </p:cNvPr>
          <p:cNvPicPr>
            <a:picLocks/>
          </p:cNvPicPr>
          <p:nvPr/>
        </p:nvPicPr>
        <p:blipFill>
          <a:blip r:embed="rId3"/>
          <a:stretch>
            <a:fillRect/>
          </a:stretch>
        </p:blipFill>
        <p:spPr>
          <a:xfrm>
            <a:off x="4038600" y="396246"/>
            <a:ext cx="4905375" cy="6217920"/>
          </a:xfrm>
          <a:prstGeom prst="rect">
            <a:avLst/>
          </a:prstGeom>
        </p:spPr>
      </p:pic>
      <p:sp>
        <p:nvSpPr>
          <p:cNvPr id="6" name="Content Placeholder 5">
            <a:extLst>
              <a:ext uri="{FF2B5EF4-FFF2-40B4-BE49-F238E27FC236}">
                <a16:creationId xmlns:a16="http://schemas.microsoft.com/office/drawing/2014/main" id="{DEBDEFE4-3171-4B3C-8398-ADA17DBBAD4E}"/>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1066E76B-3D7A-4C06-8F67-BBE2B2D20689}"/>
              </a:ext>
            </a:extLst>
          </p:cNvPr>
          <p:cNvPicPr>
            <a:picLocks/>
          </p:cNvPicPr>
          <p:nvPr/>
        </p:nvPicPr>
        <p:blipFill>
          <a:blip r:embed="rId4"/>
          <a:stretch>
            <a:fillRect/>
          </a:stretch>
        </p:blipFill>
        <p:spPr>
          <a:xfrm>
            <a:off x="200025" y="2086972"/>
            <a:ext cx="3657600" cy="4572000"/>
          </a:xfrm>
          <a:prstGeom prst="rect">
            <a:avLst/>
          </a:prstGeom>
        </p:spPr>
      </p:pic>
    </p:spTree>
    <p:extLst>
      <p:ext uri="{BB962C8B-B14F-4D97-AF65-F5344CB8AC3E}">
        <p14:creationId xmlns:p14="http://schemas.microsoft.com/office/powerpoint/2010/main" val="1403460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Website </a:t>
            </a:r>
          </a:p>
        </p:txBody>
      </p:sp>
      <p:sp>
        <p:nvSpPr>
          <p:cNvPr id="5" name="Content Placeholder 4"/>
          <p:cNvSpPr>
            <a:spLocks noGrp="1"/>
          </p:cNvSpPr>
          <p:nvPr>
            <p:ph sz="half" idx="2"/>
          </p:nvPr>
        </p:nvSpPr>
        <p:spPr>
          <a:xfrm>
            <a:off x="4971037" y="1935804"/>
            <a:ext cx="3298115" cy="4200245"/>
          </a:xfrm>
        </p:spPr>
        <p:txBody>
          <a:bodyPr>
            <a:normAutofit fontScale="85000" lnSpcReduction="20000"/>
          </a:bodyPr>
          <a:lstStyle/>
          <a:p>
            <a:r>
              <a:rPr lang="en-US" dirty="0"/>
              <a:t>Reports </a:t>
            </a:r>
            <a:r>
              <a:rPr lang="en-US" sz="1800" b="1" dirty="0">
                <a:solidFill>
                  <a:schemeClr val="accent3">
                    <a:lumMod val="75000"/>
                  </a:schemeClr>
                </a:solidFill>
              </a:rPr>
              <a:t>Link to 2021 Indicators Report</a:t>
            </a:r>
            <a:endParaRPr lang="en-US" dirty="0">
              <a:solidFill>
                <a:schemeClr val="accent3">
                  <a:lumMod val="75000"/>
                </a:schemeClr>
              </a:solidFill>
            </a:endParaRPr>
          </a:p>
          <a:p>
            <a:r>
              <a:rPr lang="en-US" dirty="0"/>
              <a:t>Provides excel data for each of the charts</a:t>
            </a:r>
          </a:p>
          <a:p>
            <a:r>
              <a:rPr lang="en-US" dirty="0"/>
              <a:t>Posting of presentations and Shared Dialogue Forms</a:t>
            </a:r>
          </a:p>
          <a:p>
            <a:r>
              <a:rPr lang="en-US" dirty="0"/>
              <a:t>Coming Soon—Interactive Dynamic Charts </a:t>
            </a:r>
          </a:p>
          <a:p>
            <a:r>
              <a:rPr lang="en-US" sz="1800" b="1" dirty="0"/>
              <a:t>Link to Personal Input on-line Survey  </a:t>
            </a:r>
            <a:r>
              <a:rPr lang="en-US" sz="1800" u="sng" dirty="0">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https://fs12.formsite.com/DZNAsc/unbezm2a1x/index.html</a:t>
            </a: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r>
              <a:rPr lang="en-US" sz="1800" b="1" dirty="0">
                <a:solidFill>
                  <a:schemeClr val="accent3">
                    <a:lumMod val="75000"/>
                  </a:schemeClr>
                </a:solidFill>
              </a:rPr>
              <a:t>See  the hash tag  </a:t>
            </a:r>
            <a:r>
              <a:rPr lang="en-US" sz="1800" b="1" i="1" dirty="0">
                <a:solidFill>
                  <a:schemeClr val="accent3">
                    <a:lumMod val="75000"/>
                  </a:schemeClr>
                </a:solidFill>
              </a:rPr>
              <a:t>#EquityIndicators2021</a:t>
            </a:r>
            <a:r>
              <a:rPr lang="en-US" sz="1800" b="1" dirty="0">
                <a:solidFill>
                  <a:schemeClr val="accent3">
                    <a:lumMod val="75000"/>
                  </a:schemeClr>
                </a:solidFill>
              </a:rPr>
              <a:t> on social media. Background Briefs are posted on the web cast site:</a:t>
            </a:r>
          </a:p>
          <a:p>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 y="228600"/>
            <a:ext cx="885825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9638" y="35766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2038" y="37290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84710" y="1639323"/>
            <a:ext cx="3775649" cy="400110"/>
          </a:xfrm>
          <a:prstGeom prst="rect">
            <a:avLst/>
          </a:prstGeom>
        </p:spPr>
        <p:txBody>
          <a:bodyPr wrap="none">
            <a:spAutoFit/>
          </a:bodyPr>
          <a:lstStyle/>
          <a:p>
            <a:r>
              <a:rPr lang="en-US" sz="2000" u="sng" dirty="0">
                <a:hlinkClick r:id="rId6"/>
              </a:rPr>
              <a:t>http://pellinstitute.org/indicators/</a:t>
            </a:r>
            <a:endParaRPr lang="en-US" sz="2000" dirty="0"/>
          </a:p>
        </p:txBody>
      </p:sp>
      <p:sp>
        <p:nvSpPr>
          <p:cNvPr id="4" name="Content Placeholder 3">
            <a:extLst>
              <a:ext uri="{FF2B5EF4-FFF2-40B4-BE49-F238E27FC236}">
                <a16:creationId xmlns:a16="http://schemas.microsoft.com/office/drawing/2014/main" id="{780D0121-1000-40A2-A07B-3CBFE921281F}"/>
              </a:ext>
            </a:extLst>
          </p:cNvPr>
          <p:cNvSpPr>
            <a:spLocks noGrp="1"/>
          </p:cNvSpPr>
          <p:nvPr>
            <p:ph sz="half" idx="1"/>
          </p:nvPr>
        </p:nvSpPr>
        <p:spPr>
          <a:xfrm>
            <a:off x="874848" y="2358200"/>
            <a:ext cx="3298113" cy="4195763"/>
          </a:xfrm>
        </p:spPr>
        <p:txBody>
          <a:bodyPr>
            <a:normAutofit fontScale="85000" lnSpcReduction="20000"/>
          </a:bodyPr>
          <a:lstStyle/>
          <a:p>
            <a:endParaRPr lang="en-US"/>
          </a:p>
        </p:txBody>
      </p:sp>
      <p:pic>
        <p:nvPicPr>
          <p:cNvPr id="12" name="Content Placeholder 4">
            <a:extLst>
              <a:ext uri="{FF2B5EF4-FFF2-40B4-BE49-F238E27FC236}">
                <a16:creationId xmlns:a16="http://schemas.microsoft.com/office/drawing/2014/main" id="{5A5DA35C-1C9C-4DF4-88EC-3057E5688B2E}"/>
              </a:ext>
            </a:extLst>
          </p:cNvPr>
          <p:cNvPicPr>
            <a:picLocks noChangeAspect="1"/>
          </p:cNvPicPr>
          <p:nvPr/>
        </p:nvPicPr>
        <p:blipFill>
          <a:blip r:embed="rId7"/>
          <a:stretch>
            <a:fillRect/>
          </a:stretch>
        </p:blipFill>
        <p:spPr>
          <a:xfrm>
            <a:off x="910380" y="2358201"/>
            <a:ext cx="3257820" cy="4195762"/>
          </a:xfrm>
          <a:prstGeom prst="rect">
            <a:avLst/>
          </a:prstGeom>
        </p:spPr>
      </p:pic>
    </p:spTree>
    <p:extLst>
      <p:ext uri="{BB962C8B-B14F-4D97-AF65-F5344CB8AC3E}">
        <p14:creationId xmlns:p14="http://schemas.microsoft.com/office/powerpoint/2010/main" val="4212991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C59BB-ABF6-42E0-91CC-47B49C42E51E}"/>
              </a:ext>
            </a:extLst>
          </p:cNvPr>
          <p:cNvSpPr>
            <a:spLocks noGrp="1"/>
          </p:cNvSpPr>
          <p:nvPr>
            <p:ph type="title"/>
          </p:nvPr>
        </p:nvSpPr>
        <p:spPr>
          <a:xfrm>
            <a:off x="407335" y="-457200"/>
            <a:ext cx="4641143" cy="1622321"/>
          </a:xfrm>
        </p:spPr>
        <p:txBody>
          <a:bodyPr vert="horz" lIns="91440" tIns="45720" rIns="91440" bIns="45720" rtlCol="0" anchor="t">
            <a:normAutofit fontScale="90000"/>
          </a:bodyPr>
          <a:lstStyle/>
          <a:p>
            <a:pPr defTabSz="457200"/>
            <a:br>
              <a:rPr lang="en-US" b="1" dirty="0"/>
            </a:br>
            <a:br>
              <a:rPr lang="en-US" b="1" dirty="0"/>
            </a:br>
            <a:r>
              <a:rPr lang="en-US" b="1" dirty="0"/>
              <a:t>Laura W. Perna, University of Pennsylvania </a:t>
            </a:r>
            <a:endParaRPr lang="en-US" dirty="0">
              <a:solidFill>
                <a:srgbClr val="EBEBEB"/>
              </a:solidFill>
            </a:endParaRPr>
          </a:p>
        </p:txBody>
      </p:sp>
      <p:pic>
        <p:nvPicPr>
          <p:cNvPr id="5" name="Content Placeholder 4" descr="A person posing for the camera&#10;&#10;Description automatically generated">
            <a:extLst>
              <a:ext uri="{FF2B5EF4-FFF2-40B4-BE49-F238E27FC236}">
                <a16:creationId xmlns:a16="http://schemas.microsoft.com/office/drawing/2014/main" id="{9EA17E66-F851-4198-9BC9-879330DE5D7E}"/>
              </a:ext>
            </a:extLst>
          </p:cNvPr>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4098" r="14585"/>
          <a:stretch/>
        </p:blipFill>
        <p:spPr>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4" name="Content Placeholder 3">
            <a:extLst>
              <a:ext uri="{FF2B5EF4-FFF2-40B4-BE49-F238E27FC236}">
                <a16:creationId xmlns:a16="http://schemas.microsoft.com/office/drawing/2014/main" id="{C71BDD81-E3CA-489E-84E4-3987708BEA42}"/>
              </a:ext>
            </a:extLst>
          </p:cNvPr>
          <p:cNvSpPr>
            <a:spLocks noGrp="1"/>
          </p:cNvSpPr>
          <p:nvPr>
            <p:ph sz="half" idx="2"/>
          </p:nvPr>
        </p:nvSpPr>
        <p:spPr>
          <a:xfrm>
            <a:off x="451079" y="2652765"/>
            <a:ext cx="4623339" cy="3735744"/>
          </a:xfrm>
        </p:spPr>
        <p:txBody>
          <a:bodyPr vert="horz" lIns="91440" tIns="45720" rIns="91440" bIns="45720" rtlCol="0">
            <a:normAutofit/>
          </a:bodyPr>
          <a:lstStyle/>
          <a:p>
            <a:pPr fontAlgn="base"/>
            <a:endParaRPr lang="en-US" dirty="0"/>
          </a:p>
          <a:p>
            <a:pPr fontAlgn="base"/>
            <a:r>
              <a:rPr lang="en-US" sz="2800" b="1" dirty="0"/>
              <a:t>Vice Provost for Faculty</a:t>
            </a:r>
          </a:p>
          <a:p>
            <a:pPr fontAlgn="base"/>
            <a:endParaRPr lang="en-US" sz="2800" b="1" dirty="0"/>
          </a:p>
          <a:p>
            <a:pPr fontAlgn="base"/>
            <a:r>
              <a:rPr lang="en-US" sz="2800" b="1" dirty="0"/>
              <a:t>Centennial Presidential Professor of Education </a:t>
            </a:r>
          </a:p>
          <a:p>
            <a:pPr fontAlgn="base"/>
            <a:endParaRPr lang="en-US" dirty="0"/>
          </a:p>
          <a:p>
            <a:pPr defTabSz="457200"/>
            <a:endParaRPr lang="en-US" dirty="0">
              <a:solidFill>
                <a:srgbClr val="FFFFFF"/>
              </a:solidFill>
            </a:endParaRPr>
          </a:p>
        </p:txBody>
      </p:sp>
    </p:spTree>
    <p:extLst>
      <p:ext uri="{BB962C8B-B14F-4D97-AF65-F5344CB8AC3E}">
        <p14:creationId xmlns:p14="http://schemas.microsoft.com/office/powerpoint/2010/main" val="2769459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9C28B-A8A3-45C4-A52C-ECF729D23B84}"/>
              </a:ext>
            </a:extLst>
          </p:cNvPr>
          <p:cNvSpPr>
            <a:spLocks noGrp="1"/>
          </p:cNvSpPr>
          <p:nvPr>
            <p:ph type="title"/>
          </p:nvPr>
        </p:nvSpPr>
        <p:spPr/>
        <p:txBody>
          <a:bodyPr>
            <a:normAutofit/>
          </a:bodyPr>
          <a:lstStyle/>
          <a:p>
            <a:pPr algn="ctr"/>
            <a:r>
              <a:rPr lang="en-US" sz="2100" b="1" dirty="0"/>
              <a:t>2021 Indicators of Higher Education Equity: </a:t>
            </a:r>
            <a:br>
              <a:rPr lang="en-US" sz="2100" b="1" dirty="0"/>
            </a:br>
            <a:r>
              <a:rPr lang="en-US" sz="2100" b="1" dirty="0"/>
              <a:t> Panel on Non-Traditional Students:</a:t>
            </a:r>
            <a:br>
              <a:rPr lang="en-US" sz="2100" b="1" dirty="0"/>
            </a:br>
            <a:r>
              <a:rPr lang="en-US" sz="2100" b="1" dirty="0"/>
              <a:t>Scholars and Practitioner</a:t>
            </a:r>
            <a:r>
              <a:rPr lang="en-US" sz="2100" dirty="0"/>
              <a:t>s</a:t>
            </a:r>
            <a:br>
              <a:rPr lang="en-US" sz="2100" dirty="0"/>
            </a:br>
            <a:endParaRPr lang="en-US" sz="2100" dirty="0"/>
          </a:p>
        </p:txBody>
      </p:sp>
      <p:sp>
        <p:nvSpPr>
          <p:cNvPr id="3" name="Text Placeholder 2">
            <a:extLst>
              <a:ext uri="{FF2B5EF4-FFF2-40B4-BE49-F238E27FC236}">
                <a16:creationId xmlns:a16="http://schemas.microsoft.com/office/drawing/2014/main" id="{4CEAF6A5-194E-438C-96E7-698A1E2099B9}"/>
              </a:ext>
            </a:extLst>
          </p:cNvPr>
          <p:cNvSpPr>
            <a:spLocks noGrp="1"/>
          </p:cNvSpPr>
          <p:nvPr>
            <p:ph type="body" idx="1"/>
          </p:nvPr>
        </p:nvSpPr>
        <p:spPr>
          <a:xfrm>
            <a:off x="714100" y="2718196"/>
            <a:ext cx="3297254" cy="432197"/>
          </a:xfrm>
        </p:spPr>
        <p:txBody>
          <a:bodyPr>
            <a:noAutofit/>
          </a:bodyPr>
          <a:lstStyle/>
          <a:p>
            <a:endParaRPr lang="en-US" b="1" dirty="0">
              <a:solidFill>
                <a:schemeClr val="tx1"/>
              </a:solidFill>
            </a:endParaRPr>
          </a:p>
          <a:p>
            <a:endParaRPr lang="en-US" b="1" dirty="0">
              <a:solidFill>
                <a:schemeClr val="tx1"/>
              </a:solidFill>
            </a:endParaRPr>
          </a:p>
          <a:p>
            <a:r>
              <a:rPr lang="en-US" b="1" dirty="0" err="1">
                <a:solidFill>
                  <a:schemeClr val="tx1"/>
                </a:solidFill>
              </a:rPr>
              <a:t>Marielisbet</a:t>
            </a:r>
            <a:r>
              <a:rPr lang="en-US" b="1" dirty="0">
                <a:solidFill>
                  <a:schemeClr val="tx1"/>
                </a:solidFill>
              </a:rPr>
              <a:t> Lisa Perez </a:t>
            </a:r>
          </a:p>
          <a:p>
            <a:r>
              <a:rPr lang="en-US" b="1" i="1" dirty="0">
                <a:solidFill>
                  <a:schemeClr val="tx1"/>
                </a:solidFill>
              </a:rPr>
              <a:t>University of Illinois at Urbana-Champaign</a:t>
            </a:r>
          </a:p>
        </p:txBody>
      </p:sp>
      <p:pic>
        <p:nvPicPr>
          <p:cNvPr id="8" name="Content Placeholder 7" descr="A person smiling for the camera&#10;&#10;Description automatically generated with medium confidence">
            <a:extLst>
              <a:ext uri="{FF2B5EF4-FFF2-40B4-BE49-F238E27FC236}">
                <a16:creationId xmlns:a16="http://schemas.microsoft.com/office/drawing/2014/main" id="{FA4DEE08-F0C4-4A60-85C3-D13F724313C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7485" y="3276355"/>
            <a:ext cx="2271713" cy="2443163"/>
          </a:xfrm>
          <a:prstGeom prst="rect">
            <a:avLst/>
          </a:prstGeom>
          <a:ln>
            <a:noFill/>
          </a:ln>
          <a:effectLst>
            <a:softEdge rad="112500"/>
          </a:effectLst>
        </p:spPr>
      </p:pic>
      <p:sp>
        <p:nvSpPr>
          <p:cNvPr id="5" name="Text Placeholder 4">
            <a:extLst>
              <a:ext uri="{FF2B5EF4-FFF2-40B4-BE49-F238E27FC236}">
                <a16:creationId xmlns:a16="http://schemas.microsoft.com/office/drawing/2014/main" id="{4B13D269-A992-41A7-9575-7C59E44B93AC}"/>
              </a:ext>
            </a:extLst>
          </p:cNvPr>
          <p:cNvSpPr>
            <a:spLocks noGrp="1"/>
          </p:cNvSpPr>
          <p:nvPr>
            <p:ph type="body" sz="quarter" idx="3"/>
          </p:nvPr>
        </p:nvSpPr>
        <p:spPr>
          <a:xfrm>
            <a:off x="4572001" y="2585621"/>
            <a:ext cx="3297254" cy="432197"/>
          </a:xfrm>
        </p:spPr>
        <p:txBody>
          <a:bodyPr>
            <a:noAutofit/>
          </a:bodyPr>
          <a:lstStyle/>
          <a:p>
            <a:r>
              <a:rPr lang="en-US" b="1" dirty="0">
                <a:solidFill>
                  <a:schemeClr val="tx1"/>
                </a:solidFill>
              </a:rPr>
              <a:t>Nayshon Mosley</a:t>
            </a:r>
          </a:p>
          <a:p>
            <a:r>
              <a:rPr lang="en-US" b="1" dirty="0">
                <a:solidFill>
                  <a:schemeClr val="tx1"/>
                </a:solidFill>
              </a:rPr>
              <a:t>Chicago State University</a:t>
            </a:r>
          </a:p>
        </p:txBody>
      </p:sp>
      <p:pic>
        <p:nvPicPr>
          <p:cNvPr id="10" name="Content Placeholder 9" descr="A person smiling for the camera&#10;&#10;Description automatically generated with medium confidence">
            <a:extLst>
              <a:ext uri="{FF2B5EF4-FFF2-40B4-BE49-F238E27FC236}">
                <a16:creationId xmlns:a16="http://schemas.microsoft.com/office/drawing/2014/main" id="{5A264BAB-DBD7-40E0-8B33-01C501066494}"/>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638580" y="3150392"/>
            <a:ext cx="2110904" cy="2606040"/>
          </a:xfrm>
          <a:prstGeom prst="rect">
            <a:avLst/>
          </a:prstGeom>
          <a:ln>
            <a:noFill/>
          </a:ln>
          <a:effectLst>
            <a:softEdge rad="112500"/>
          </a:effectLst>
        </p:spPr>
      </p:pic>
    </p:spTree>
    <p:extLst>
      <p:ext uri="{BB962C8B-B14F-4D97-AF65-F5344CB8AC3E}">
        <p14:creationId xmlns:p14="http://schemas.microsoft.com/office/powerpoint/2010/main" val="3400681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13176C-1029-450B-8763-8941AED01A9A}"/>
              </a:ext>
            </a:extLst>
          </p:cNvPr>
          <p:cNvSpPr>
            <a:spLocks noGrp="1"/>
          </p:cNvSpPr>
          <p:nvPr>
            <p:ph type="title"/>
          </p:nvPr>
        </p:nvSpPr>
        <p:spPr/>
        <p:txBody>
          <a:bodyPr/>
          <a:lstStyle/>
          <a:p>
            <a:pPr algn="ctr"/>
            <a:r>
              <a:rPr lang="en-US" sz="2100" b="1" dirty="0"/>
              <a:t>2021 Indicators of Higher Education Equity:  </a:t>
            </a:r>
            <a:br>
              <a:rPr lang="en-US" sz="2100" b="1" dirty="0"/>
            </a:br>
            <a:r>
              <a:rPr lang="en-US" sz="2100" b="1" dirty="0"/>
              <a:t>Panel on Non-Traditional Students’</a:t>
            </a:r>
            <a:br>
              <a:rPr lang="en-US" sz="2100" b="1" dirty="0"/>
            </a:br>
            <a:r>
              <a:rPr lang="en-US" sz="2100" b="1" dirty="0"/>
              <a:t>Student Voices</a:t>
            </a:r>
          </a:p>
        </p:txBody>
      </p:sp>
      <p:sp>
        <p:nvSpPr>
          <p:cNvPr id="3" name="Text Placeholder 2">
            <a:extLst>
              <a:ext uri="{FF2B5EF4-FFF2-40B4-BE49-F238E27FC236}">
                <a16:creationId xmlns:a16="http://schemas.microsoft.com/office/drawing/2014/main" id="{2D11A13C-006C-4088-82D0-29F081A17D7D}"/>
              </a:ext>
            </a:extLst>
          </p:cNvPr>
          <p:cNvSpPr>
            <a:spLocks noGrp="1"/>
          </p:cNvSpPr>
          <p:nvPr>
            <p:ph sz="half" idx="1"/>
          </p:nvPr>
        </p:nvSpPr>
        <p:spPr/>
        <p:txBody>
          <a:bodyPr/>
          <a:lstStyle/>
          <a:p>
            <a:pPr marL="0" indent="0">
              <a:buNone/>
            </a:pPr>
            <a:r>
              <a:rPr lang="en-US" b="1" dirty="0"/>
              <a:t>Virgil </a:t>
            </a:r>
            <a:r>
              <a:rPr lang="en-US" b="1" dirty="0" err="1"/>
              <a:t>Rambeau</a:t>
            </a:r>
            <a:r>
              <a:rPr lang="en-US" b="1" dirty="0"/>
              <a:t>, Sacramento, California</a:t>
            </a:r>
          </a:p>
          <a:p>
            <a:pPr marL="0" indent="0">
              <a:buNone/>
            </a:pPr>
            <a:r>
              <a:rPr lang="en-US" b="1" dirty="0"/>
              <a:t>Native American Health Center </a:t>
            </a:r>
            <a:r>
              <a:rPr lang="en-US" b="1"/>
              <a:t>(SNAHC)</a:t>
            </a:r>
            <a:endParaRPr lang="en-US" b="1" dirty="0"/>
          </a:p>
          <a:p>
            <a:pPr marL="0" indent="0">
              <a:buNone/>
            </a:pPr>
            <a:endParaRPr lang="en-US" b="1" dirty="0"/>
          </a:p>
          <a:p>
            <a:pPr marL="0" indent="0">
              <a:buNone/>
            </a:pPr>
            <a:endParaRPr lang="en-US" sz="1350" b="1" dirty="0"/>
          </a:p>
          <a:p>
            <a:endParaRPr lang="en-US" dirty="0"/>
          </a:p>
        </p:txBody>
      </p:sp>
      <p:sp>
        <p:nvSpPr>
          <p:cNvPr id="8" name="Content Placeholder 7">
            <a:extLst>
              <a:ext uri="{FF2B5EF4-FFF2-40B4-BE49-F238E27FC236}">
                <a16:creationId xmlns:a16="http://schemas.microsoft.com/office/drawing/2014/main" id="{A589ECBA-FF36-415E-B5E2-65964742033C}"/>
              </a:ext>
            </a:extLst>
          </p:cNvPr>
          <p:cNvSpPr>
            <a:spLocks noGrp="1"/>
          </p:cNvSpPr>
          <p:nvPr>
            <p:ph sz="half" idx="2"/>
          </p:nvPr>
        </p:nvSpPr>
        <p:spPr/>
        <p:txBody>
          <a:bodyPr/>
          <a:lstStyle/>
          <a:p>
            <a:pPr marL="0" indent="0">
              <a:buNone/>
            </a:pPr>
            <a:r>
              <a:rPr lang="en-US" b="1" dirty="0"/>
              <a:t>Essence </a:t>
            </a:r>
            <a:r>
              <a:rPr lang="en-US" b="1" dirty="0" err="1"/>
              <a:t>Onanuga</a:t>
            </a:r>
            <a:r>
              <a:rPr lang="en-US" b="1" dirty="0"/>
              <a:t>, Chicago, Illinois</a:t>
            </a:r>
          </a:p>
          <a:p>
            <a:pPr marL="0" indent="0">
              <a:buNone/>
            </a:pPr>
            <a:r>
              <a:rPr lang="en-US" b="1" dirty="0"/>
              <a:t>DePaul University</a:t>
            </a:r>
          </a:p>
          <a:p>
            <a:endParaRPr lang="en-US" dirty="0"/>
          </a:p>
        </p:txBody>
      </p:sp>
      <p:pic>
        <p:nvPicPr>
          <p:cNvPr id="9" name="Content Placeholder 7" descr="A person in a suit smiling&#10;&#10;Description automatically generated with medium confidence">
            <a:extLst>
              <a:ext uri="{FF2B5EF4-FFF2-40B4-BE49-F238E27FC236}">
                <a16:creationId xmlns:a16="http://schemas.microsoft.com/office/drawing/2014/main" id="{EDD367F1-2417-46FD-ADF0-9892C97F0C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8108" y="3408649"/>
            <a:ext cx="2868709" cy="2743200"/>
          </a:xfrm>
          <a:prstGeom prst="rect">
            <a:avLst/>
          </a:prstGeom>
          <a:ln>
            <a:noFill/>
          </a:ln>
          <a:effectLst>
            <a:softEdge rad="112500"/>
          </a:effectLst>
        </p:spPr>
      </p:pic>
      <p:pic>
        <p:nvPicPr>
          <p:cNvPr id="10" name="Content Placeholder 9" descr="A person with long hair&#10;&#10;Description automatically generated with medium confidence">
            <a:extLst>
              <a:ext uri="{FF2B5EF4-FFF2-40B4-BE49-F238E27FC236}">
                <a16:creationId xmlns:a16="http://schemas.microsoft.com/office/drawing/2014/main" id="{AB5BD086-4C94-45C0-8942-645228734C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9122" y="3075903"/>
            <a:ext cx="1846770" cy="3383280"/>
          </a:xfrm>
          <a:prstGeom prst="rect">
            <a:avLst/>
          </a:prstGeom>
          <a:ln>
            <a:noFill/>
          </a:ln>
          <a:effectLst>
            <a:softEdge rad="112500"/>
          </a:effectLst>
        </p:spPr>
      </p:pic>
    </p:spTree>
    <p:extLst>
      <p:ext uri="{BB962C8B-B14F-4D97-AF65-F5344CB8AC3E}">
        <p14:creationId xmlns:p14="http://schemas.microsoft.com/office/powerpoint/2010/main" val="3858861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Empty speech bubbles">
            <a:extLst>
              <a:ext uri="{FF2B5EF4-FFF2-40B4-BE49-F238E27FC236}">
                <a16:creationId xmlns:a16="http://schemas.microsoft.com/office/drawing/2014/main" id="{0801FB76-4A4C-429F-96FB-97CFC4A87EFA}"/>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3755" r="5190" b="-2"/>
          <a:stretch/>
        </p:blipFill>
        <p:spPr>
          <a:xfrm>
            <a:off x="-1" y="0"/>
            <a:ext cx="4419601" cy="5181600"/>
          </a:xfrm>
          <a:prstGeom prst="rect">
            <a:avLst/>
          </a:prstGeom>
          <a:ln>
            <a:noFill/>
          </a:ln>
          <a:effectLst>
            <a:softEdge rad="112500"/>
          </a:effectLst>
        </p:spPr>
      </p:pic>
      <p:pic>
        <p:nvPicPr>
          <p:cNvPr id="6" name="Content Placeholder 5" descr="Graphical user interface, text, letter&#10;&#10;Description automatically generated">
            <a:extLst>
              <a:ext uri="{FF2B5EF4-FFF2-40B4-BE49-F238E27FC236}">
                <a16:creationId xmlns:a16="http://schemas.microsoft.com/office/drawing/2014/main" id="{C6FB45F0-791B-4919-8B68-34D59CAAF8A3}"/>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3680" r="2" b="28052"/>
          <a:stretch/>
        </p:blipFill>
        <p:spPr>
          <a:xfrm>
            <a:off x="4419601" y="1219200"/>
            <a:ext cx="4724399" cy="4116907"/>
          </a:xfrm>
          <a:custGeom>
            <a:avLst/>
            <a:gdLst/>
            <a:ahLst/>
            <a:cxnLst/>
            <a:rect l="l" t="t" r="r" b="b"/>
            <a:pathLst>
              <a:path w="6095696" h="4583103">
                <a:moveTo>
                  <a:pt x="0" y="0"/>
                </a:moveTo>
                <a:lnTo>
                  <a:pt x="6095696" y="0"/>
                </a:lnTo>
                <a:lnTo>
                  <a:pt x="6095696" y="4057991"/>
                </a:lnTo>
                <a:lnTo>
                  <a:pt x="5818946" y="4110187"/>
                </a:lnTo>
                <a:lnTo>
                  <a:pt x="5543413" y="4159931"/>
                </a:lnTo>
                <a:lnTo>
                  <a:pt x="5266662" y="4208624"/>
                </a:lnTo>
                <a:lnTo>
                  <a:pt x="4988691" y="4250310"/>
                </a:lnTo>
                <a:lnTo>
                  <a:pt x="4711940" y="4292347"/>
                </a:lnTo>
                <a:lnTo>
                  <a:pt x="4433969" y="4331582"/>
                </a:lnTo>
                <a:lnTo>
                  <a:pt x="4159656" y="4365211"/>
                </a:lnTo>
                <a:lnTo>
                  <a:pt x="3881685" y="4397089"/>
                </a:lnTo>
                <a:lnTo>
                  <a:pt x="3604934" y="4426165"/>
                </a:lnTo>
                <a:lnTo>
                  <a:pt x="3333059" y="4451387"/>
                </a:lnTo>
                <a:lnTo>
                  <a:pt x="3057527" y="4476609"/>
                </a:lnTo>
                <a:lnTo>
                  <a:pt x="2785652" y="4497628"/>
                </a:lnTo>
                <a:lnTo>
                  <a:pt x="2513777" y="4514092"/>
                </a:lnTo>
                <a:lnTo>
                  <a:pt x="2243122" y="4531258"/>
                </a:lnTo>
                <a:lnTo>
                  <a:pt x="1974904" y="4545620"/>
                </a:lnTo>
                <a:lnTo>
                  <a:pt x="1709125" y="4555779"/>
                </a:lnTo>
                <a:lnTo>
                  <a:pt x="1443346" y="4564537"/>
                </a:lnTo>
                <a:lnTo>
                  <a:pt x="1180006" y="4572944"/>
                </a:lnTo>
                <a:lnTo>
                  <a:pt x="920323" y="4576798"/>
                </a:lnTo>
                <a:lnTo>
                  <a:pt x="660640" y="4581001"/>
                </a:lnTo>
                <a:lnTo>
                  <a:pt x="404614" y="4583103"/>
                </a:lnTo>
                <a:lnTo>
                  <a:pt x="151027" y="4581001"/>
                </a:lnTo>
                <a:lnTo>
                  <a:pt x="0" y="4581001"/>
                </a:lnTo>
                <a:close/>
              </a:path>
            </a:pathLst>
          </a:custGeom>
        </p:spPr>
      </p:pic>
      <p:sp>
        <p:nvSpPr>
          <p:cNvPr id="2" name="Title 1">
            <a:extLst>
              <a:ext uri="{FF2B5EF4-FFF2-40B4-BE49-F238E27FC236}">
                <a16:creationId xmlns:a16="http://schemas.microsoft.com/office/drawing/2014/main" id="{7C0E3C69-0EE3-4CD8-B417-020920F243E2}"/>
              </a:ext>
            </a:extLst>
          </p:cNvPr>
          <p:cNvSpPr>
            <a:spLocks noGrp="1"/>
          </p:cNvSpPr>
          <p:nvPr>
            <p:ph type="title"/>
          </p:nvPr>
        </p:nvSpPr>
        <p:spPr>
          <a:xfrm>
            <a:off x="228600" y="5793307"/>
            <a:ext cx="7805702" cy="651020"/>
          </a:xfrm>
        </p:spPr>
        <p:txBody>
          <a:bodyPr vert="horz" lIns="68580" tIns="34290" rIns="68580" bIns="34290" rtlCol="0" anchor="b">
            <a:normAutofit/>
          </a:bodyPr>
          <a:lstStyle/>
          <a:p>
            <a:pPr>
              <a:lnSpc>
                <a:spcPct val="90000"/>
              </a:lnSpc>
            </a:pPr>
            <a:r>
              <a:rPr lang="en-US" sz="1950" dirty="0">
                <a:solidFill>
                  <a:srgbClr val="EBEBEB"/>
                </a:solidFill>
              </a:rPr>
              <a:t>2021 Indicators Report: </a:t>
            </a:r>
            <a:br>
              <a:rPr lang="en-US" sz="1950" dirty="0">
                <a:solidFill>
                  <a:srgbClr val="EBEBEB"/>
                </a:solidFill>
              </a:rPr>
            </a:br>
            <a:r>
              <a:rPr lang="en-US" sz="1950" dirty="0">
                <a:solidFill>
                  <a:srgbClr val="EBEBEB"/>
                </a:solidFill>
              </a:rPr>
              <a:t>Shared Dialogues </a:t>
            </a:r>
          </a:p>
        </p:txBody>
      </p:sp>
    </p:spTree>
    <p:extLst>
      <p:ext uri="{BB962C8B-B14F-4D97-AF65-F5344CB8AC3E}">
        <p14:creationId xmlns:p14="http://schemas.microsoft.com/office/powerpoint/2010/main" val="2144835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High angle view of a work table with a laptop">
            <a:extLst>
              <a:ext uri="{FF2B5EF4-FFF2-40B4-BE49-F238E27FC236}">
                <a16:creationId xmlns:a16="http://schemas.microsoft.com/office/drawing/2014/main" id="{C198AC01-784E-4E7D-BDDE-1470EF7F6325}"/>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9250"/>
          <a:stretch/>
        </p:blipFill>
        <p:spPr>
          <a:xfrm>
            <a:off x="-76199" y="0"/>
            <a:ext cx="5105400" cy="4774497"/>
          </a:xfrm>
          <a:prstGeom prst="rect">
            <a:avLst/>
          </a:prstGeom>
          <a:ln>
            <a:noFill/>
          </a:ln>
          <a:effectLst>
            <a:softEdge rad="112500"/>
          </a:effectLst>
        </p:spPr>
      </p:pic>
      <p:pic>
        <p:nvPicPr>
          <p:cNvPr id="10" name="Content Placeholder 9">
            <a:extLst>
              <a:ext uri="{FF2B5EF4-FFF2-40B4-BE49-F238E27FC236}">
                <a16:creationId xmlns:a16="http://schemas.microsoft.com/office/drawing/2014/main" id="{001BA860-0366-45A6-A658-30BAF6F39D7D}"/>
              </a:ext>
            </a:extLst>
          </p:cNvPr>
          <p:cNvPicPr>
            <a:picLocks noGrp="1" noChangeAspect="1"/>
          </p:cNvPicPr>
          <p:nvPr>
            <p:ph sz="half" idx="2"/>
          </p:nvPr>
        </p:nvPicPr>
        <p:blipFill rotWithShape="1">
          <a:blip r:embed="rId3"/>
          <a:srcRect t="7965" r="-2" b="23614"/>
          <a:stretch/>
        </p:blipFill>
        <p:spPr>
          <a:xfrm>
            <a:off x="5005138" y="339580"/>
            <a:ext cx="4114799" cy="4520571"/>
          </a:xfrm>
          <a:prstGeom prst="rect">
            <a:avLst/>
          </a:prstGeom>
          <a:ln>
            <a:noFill/>
          </a:ln>
          <a:effectLst>
            <a:softEdge rad="112500"/>
          </a:effectLst>
        </p:spPr>
      </p:pic>
      <p:sp>
        <p:nvSpPr>
          <p:cNvPr id="2" name="Title 1">
            <a:extLst>
              <a:ext uri="{FF2B5EF4-FFF2-40B4-BE49-F238E27FC236}">
                <a16:creationId xmlns:a16="http://schemas.microsoft.com/office/drawing/2014/main" id="{769BB56F-8CE2-40C1-884A-3C4C5846C0AB}"/>
              </a:ext>
            </a:extLst>
          </p:cNvPr>
          <p:cNvSpPr>
            <a:spLocks noGrp="1"/>
          </p:cNvSpPr>
          <p:nvPr>
            <p:ph type="title"/>
          </p:nvPr>
        </p:nvSpPr>
        <p:spPr>
          <a:xfrm>
            <a:off x="457200" y="5867400"/>
            <a:ext cx="7805702" cy="651020"/>
          </a:xfrm>
        </p:spPr>
        <p:txBody>
          <a:bodyPr vert="horz" lIns="68580" tIns="34290" rIns="68580" bIns="34290" rtlCol="0" anchor="b">
            <a:normAutofit fontScale="90000"/>
          </a:bodyPr>
          <a:lstStyle/>
          <a:p>
            <a:r>
              <a:rPr lang="en-US" sz="3600" dirty="0">
                <a:solidFill>
                  <a:srgbClr val="EBEBEB"/>
                </a:solidFill>
              </a:rPr>
              <a:t>2021 Indicators Report:</a:t>
            </a:r>
            <a:br>
              <a:rPr lang="en-US" sz="3600" dirty="0">
                <a:solidFill>
                  <a:srgbClr val="EBEBEB"/>
                </a:solidFill>
              </a:rPr>
            </a:br>
            <a:r>
              <a:rPr lang="en-US" sz="3600" dirty="0">
                <a:solidFill>
                  <a:srgbClr val="EBEBEB"/>
                </a:solidFill>
              </a:rPr>
              <a:t>Take the Survey </a:t>
            </a:r>
          </a:p>
        </p:txBody>
      </p:sp>
    </p:spTree>
    <p:extLst>
      <p:ext uri="{BB962C8B-B14F-4D97-AF65-F5344CB8AC3E}">
        <p14:creationId xmlns:p14="http://schemas.microsoft.com/office/powerpoint/2010/main" val="663030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rumpled paper light bulb">
            <a:extLst>
              <a:ext uri="{FF2B5EF4-FFF2-40B4-BE49-F238E27FC236}">
                <a16:creationId xmlns:a16="http://schemas.microsoft.com/office/drawing/2014/main" id="{C4EC19CB-D609-40E4-ABF5-D960CAFCCB4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8647" r="-1" b="9664"/>
          <a:stretch/>
        </p:blipFill>
        <p:spPr>
          <a:xfrm>
            <a:off x="1" y="857247"/>
            <a:ext cx="9143771" cy="376518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 name="Title 1">
            <a:extLst>
              <a:ext uri="{FF2B5EF4-FFF2-40B4-BE49-F238E27FC236}">
                <a16:creationId xmlns:a16="http://schemas.microsoft.com/office/drawing/2014/main" id="{B75DEA36-9B46-491B-8DBE-5414D19A49C7}"/>
              </a:ext>
            </a:extLst>
          </p:cNvPr>
          <p:cNvSpPr>
            <a:spLocks noGrp="1"/>
          </p:cNvSpPr>
          <p:nvPr>
            <p:ph type="title"/>
          </p:nvPr>
        </p:nvSpPr>
        <p:spPr>
          <a:xfrm>
            <a:off x="477687" y="4498009"/>
            <a:ext cx="7805702" cy="651020"/>
          </a:xfrm>
        </p:spPr>
        <p:txBody>
          <a:bodyPr vert="horz" lIns="68580" tIns="34290" rIns="68580" bIns="34290" rtlCol="0" anchor="b">
            <a:normAutofit/>
          </a:bodyPr>
          <a:lstStyle/>
          <a:p>
            <a:pPr>
              <a:lnSpc>
                <a:spcPct val="90000"/>
              </a:lnSpc>
            </a:pPr>
            <a:r>
              <a:rPr lang="en-US" sz="1950">
                <a:solidFill>
                  <a:srgbClr val="EBEBEB"/>
                </a:solidFill>
              </a:rPr>
              <a:t>2021 Indicators Report:</a:t>
            </a:r>
            <a:br>
              <a:rPr lang="en-US" sz="1950">
                <a:solidFill>
                  <a:srgbClr val="EBEBEB"/>
                </a:solidFill>
              </a:rPr>
            </a:br>
            <a:r>
              <a:rPr lang="en-US" sz="1950">
                <a:solidFill>
                  <a:srgbClr val="EBEBEB"/>
                </a:solidFill>
              </a:rPr>
              <a:t>Closing Thoughts </a:t>
            </a:r>
          </a:p>
        </p:txBody>
      </p:sp>
    </p:spTree>
    <p:extLst>
      <p:ext uri="{BB962C8B-B14F-4D97-AF65-F5344CB8AC3E}">
        <p14:creationId xmlns:p14="http://schemas.microsoft.com/office/powerpoint/2010/main" val="172023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 </a:t>
            </a:r>
          </a:p>
        </p:txBody>
      </p:sp>
      <p:pic>
        <p:nvPicPr>
          <p:cNvPr id="102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22382" y="1630472"/>
            <a:ext cx="4249955"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2"/>
          </p:nvPr>
        </p:nvSpPr>
        <p:spPr>
          <a:xfrm>
            <a:off x="5293468" y="1602168"/>
            <a:ext cx="3088110" cy="3880773"/>
          </a:xfrm>
        </p:spPr>
        <p:txBody>
          <a:bodyPr>
            <a:normAutofit/>
          </a:bodyPr>
          <a:lstStyle/>
          <a:p>
            <a:pPr lvl="1"/>
            <a:r>
              <a:rPr lang="en-US" sz="2000" dirty="0">
                <a:latin typeface="Arial Rounded MT Bold" panose="020F0704030504030204" pitchFamily="34" charset="0"/>
              </a:rPr>
              <a:t>Government, contractor, and academic research teams</a:t>
            </a:r>
          </a:p>
          <a:p>
            <a:pPr lvl="1"/>
            <a:r>
              <a:rPr lang="en-US" sz="2000" dirty="0">
                <a:latin typeface="Arial Rounded MT Bold" panose="020F0704030504030204" pitchFamily="34" charset="0"/>
              </a:rPr>
              <a:t>Backbone support from COE &amp; Penn</a:t>
            </a:r>
          </a:p>
          <a:p>
            <a:pPr lvl="1"/>
            <a:r>
              <a:rPr lang="en-US" sz="2200" dirty="0">
                <a:latin typeface="Arial Rounded MT Bold" panose="020F0704030504030204" pitchFamily="34" charset="0"/>
              </a:rPr>
              <a:t>Special thanks to COE board</a:t>
            </a:r>
          </a:p>
          <a:p>
            <a:endParaRPr lang="en-US" dirty="0"/>
          </a:p>
        </p:txBody>
      </p:sp>
      <p:pic>
        <p:nvPicPr>
          <p:cNvPr id="7"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951" b="40181"/>
          <a:stretch/>
        </p:blipFill>
        <p:spPr bwMode="auto">
          <a:xfrm>
            <a:off x="6167034" y="6172200"/>
            <a:ext cx="2889634" cy="36576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65461"/>
            <a:ext cx="5593976"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040" y="4539218"/>
            <a:ext cx="2622049"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422" y="3827539"/>
            <a:ext cx="4240243" cy="646331"/>
          </a:xfrm>
          <a:prstGeom prst="rect">
            <a:avLst/>
          </a:prstGeom>
          <a:solidFill>
            <a:srgbClr val="FFFFCC"/>
          </a:solidFill>
        </p:spPr>
        <p:txBody>
          <a:bodyPr wrap="square">
            <a:spAutoFit/>
          </a:bodyPr>
          <a:lstStyle/>
          <a:p>
            <a:r>
              <a:rPr lang="en-US" b="1" dirty="0">
                <a:solidFill>
                  <a:schemeClr val="bg1"/>
                </a:solidFill>
              </a:rPr>
              <a:t>SPECIAL THANKS FOR SUPPORT FROM</a:t>
            </a:r>
            <a:r>
              <a:rPr lang="en-US" b="1" dirty="0">
                <a:solidFill>
                  <a:schemeClr val="tx2"/>
                </a:solidFill>
              </a:rPr>
              <a:t>:</a:t>
            </a:r>
          </a:p>
        </p:txBody>
      </p:sp>
      <p:pic>
        <p:nvPicPr>
          <p:cNvPr id="5" name="Picture 4"/>
          <p:cNvPicPr>
            <a:picLocks noChangeAspect="1"/>
          </p:cNvPicPr>
          <p:nvPr/>
        </p:nvPicPr>
        <p:blipFill>
          <a:blip r:embed="rId7"/>
          <a:stretch>
            <a:fillRect/>
          </a:stretch>
        </p:blipFill>
        <p:spPr>
          <a:xfrm>
            <a:off x="2477272" y="5395485"/>
            <a:ext cx="2925432" cy="1188720"/>
          </a:xfrm>
          <a:prstGeom prst="rect">
            <a:avLst/>
          </a:prstGeom>
        </p:spPr>
      </p:pic>
      <p:pic>
        <p:nvPicPr>
          <p:cNvPr id="6" name="Picture 2" descr="Dr. Arnold L. Mitchem">
            <a:extLst>
              <a:ext uri="{FF2B5EF4-FFF2-40B4-BE49-F238E27FC236}">
                <a16:creationId xmlns:a16="http://schemas.microsoft.com/office/drawing/2014/main" id="{188FF0ED-AB77-4B5A-84A2-69EC463F1D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0036" y="2369959"/>
            <a:ext cx="128016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om Mortenson">
            <a:extLst>
              <a:ext uri="{FF2B5EF4-FFF2-40B4-BE49-F238E27FC236}">
                <a16:creationId xmlns:a16="http://schemas.microsoft.com/office/drawing/2014/main" id="{05415450-67C7-47BD-98B0-583FD5E533E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88585" y="2353834"/>
            <a:ext cx="1280160"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209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621" y="253180"/>
            <a:ext cx="8304121" cy="1846861"/>
          </a:xfrm>
        </p:spPr>
        <p:txBody>
          <a:bodyPr vert="horz" lIns="91440" tIns="45720" rIns="91440" bIns="45720" rtlCol="0" anchor="t">
            <a:normAutofit fontScale="90000"/>
          </a:bodyPr>
          <a:lstStyle/>
          <a:p>
            <a:pPr marL="0" indent="0" algn="ctr">
              <a:buNone/>
            </a:pPr>
            <a:r>
              <a:rPr lang="en-US" sz="2400" b="1" dirty="0"/>
              <a:t>Post-Pandemic Reconstruction for a Non-Zero-Sum Game U.S. Higher Education System: A New Equity Paradigm with a focus on </a:t>
            </a:r>
            <a:br>
              <a:rPr lang="en-US" sz="2400" b="1" dirty="0"/>
            </a:br>
            <a:r>
              <a:rPr lang="en-US" sz="2400" b="1" dirty="0"/>
              <a:t>Nontraditional Independent Students</a:t>
            </a:r>
            <a:br>
              <a:rPr lang="en-US" sz="2400" b="1" dirty="0"/>
            </a:br>
            <a:r>
              <a:rPr lang="en-US" sz="2400" b="1" dirty="0"/>
              <a:t>Agenda for the Afternoon</a:t>
            </a:r>
          </a:p>
        </p:txBody>
      </p:sp>
      <p:sp>
        <p:nvSpPr>
          <p:cNvPr id="5" name="Content Placeholder 4"/>
          <p:cNvSpPr>
            <a:spLocks noGrp="1"/>
          </p:cNvSpPr>
          <p:nvPr>
            <p:ph sz="half" idx="2"/>
          </p:nvPr>
        </p:nvSpPr>
        <p:spPr>
          <a:xfrm>
            <a:off x="609600" y="2286000"/>
            <a:ext cx="4800600" cy="4318819"/>
          </a:xfrm>
        </p:spPr>
        <p:txBody>
          <a:bodyPr vert="horz" lIns="91440" tIns="45720" rIns="91440" bIns="45720" rtlCol="0">
            <a:normAutofit/>
          </a:bodyPr>
          <a:lstStyle/>
          <a:p>
            <a:pPr marL="571500" indent="-457200" defTabSz="457200"/>
            <a:r>
              <a:rPr lang="en-US" sz="2400" dirty="0">
                <a:solidFill>
                  <a:srgbClr val="FFFFFF"/>
                </a:solidFill>
              </a:rPr>
              <a:t>Welcome, Overview of Statistics</a:t>
            </a:r>
          </a:p>
          <a:p>
            <a:pPr marL="571500" indent="-457200" defTabSz="457200"/>
            <a:r>
              <a:rPr lang="en-US" sz="2400" dirty="0">
                <a:solidFill>
                  <a:srgbClr val="FFFFFF"/>
                </a:solidFill>
              </a:rPr>
              <a:t>Researcher, Practitioner, and Student Voices  </a:t>
            </a:r>
          </a:p>
          <a:p>
            <a:pPr marL="571500" indent="-457200" defTabSz="457200"/>
            <a:r>
              <a:rPr lang="en-US" sz="2400" dirty="0">
                <a:solidFill>
                  <a:srgbClr val="FFFFFF"/>
                </a:solidFill>
              </a:rPr>
              <a:t>Break Outs for Shared Solutions Dialogues</a:t>
            </a:r>
          </a:p>
          <a:p>
            <a:pPr marL="571500" indent="-457200" defTabSz="457200"/>
            <a:r>
              <a:rPr lang="en-US" sz="2400" dirty="0">
                <a:solidFill>
                  <a:srgbClr val="FFFFFF"/>
                </a:solidFill>
              </a:rPr>
              <a:t>Report Out  &amp; Wrap-Up Reflections</a:t>
            </a:r>
            <a:endParaRPr lang="en-US" dirty="0">
              <a:solidFill>
                <a:srgbClr val="FFFFFF"/>
              </a:solidFill>
            </a:endParaRPr>
          </a:p>
          <a:p>
            <a:pPr marL="114300" indent="0" defTabSz="457200"/>
            <a:endParaRPr lang="en-US" dirty="0">
              <a:solidFill>
                <a:srgbClr val="FFFFFF"/>
              </a:solidFill>
            </a:endParaRPr>
          </a:p>
          <a:p>
            <a:pPr defTabSz="457200"/>
            <a:endParaRPr lang="en-US" dirty="0">
              <a:solidFill>
                <a:srgbClr val="FFFFFF"/>
              </a:solidFill>
            </a:endParaRPr>
          </a:p>
        </p:txBody>
      </p:sp>
      <p:pic>
        <p:nvPicPr>
          <p:cNvPr id="6" name="Content Placeholder 4">
            <a:extLst>
              <a:ext uri="{FF2B5EF4-FFF2-40B4-BE49-F238E27FC236}">
                <a16:creationId xmlns:a16="http://schemas.microsoft.com/office/drawing/2014/main" id="{D5CF0F78-9DA2-4B46-9ED7-82B738E0513C}"/>
              </a:ext>
            </a:extLst>
          </p:cNvPr>
          <p:cNvPicPr>
            <a:picLocks noChangeAspect="1"/>
          </p:cNvPicPr>
          <p:nvPr/>
        </p:nvPicPr>
        <p:blipFill>
          <a:blip r:embed="rId3"/>
          <a:stretch>
            <a:fillRect/>
          </a:stretch>
        </p:blipFill>
        <p:spPr>
          <a:xfrm>
            <a:off x="5791200" y="2563269"/>
            <a:ext cx="2978542" cy="3840480"/>
          </a:xfrm>
          <a:prstGeom prst="rect">
            <a:avLst/>
          </a:prstGeom>
          <a:effectLst/>
        </p:spPr>
      </p:pic>
    </p:spTree>
    <p:extLst>
      <p:ext uri="{BB962C8B-B14F-4D97-AF65-F5344CB8AC3E}">
        <p14:creationId xmlns:p14="http://schemas.microsoft.com/office/powerpoint/2010/main" val="219438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DE271-E036-4173-B3DB-F82E434030E6}"/>
              </a:ext>
            </a:extLst>
          </p:cNvPr>
          <p:cNvSpPr>
            <a:spLocks noGrp="1"/>
          </p:cNvSpPr>
          <p:nvPr>
            <p:ph type="title"/>
          </p:nvPr>
        </p:nvSpPr>
        <p:spPr/>
        <p:txBody>
          <a:bodyPr/>
          <a:lstStyle/>
          <a:p>
            <a:pPr algn="ctr"/>
            <a:r>
              <a:rPr lang="en-US" sz="2000" b="1" dirty="0"/>
              <a:t>Background: Project began in 2015 to Address the Concerns Expressed as Early as 1947 Truman Commission Presidential Report </a:t>
            </a:r>
            <a:r>
              <a:rPr lang="en-US" sz="3200" b="1" dirty="0"/>
              <a:t> </a:t>
            </a:r>
            <a:br>
              <a:rPr lang="en-US" dirty="0"/>
            </a:br>
            <a:endParaRPr lang="en-US" dirty="0"/>
          </a:p>
        </p:txBody>
      </p:sp>
      <p:sp>
        <p:nvSpPr>
          <p:cNvPr id="3" name="Content Placeholder 2">
            <a:extLst>
              <a:ext uri="{FF2B5EF4-FFF2-40B4-BE49-F238E27FC236}">
                <a16:creationId xmlns:a16="http://schemas.microsoft.com/office/drawing/2014/main" id="{8270032D-8F14-437A-836B-5656052CF8A2}"/>
              </a:ext>
            </a:extLst>
          </p:cNvPr>
          <p:cNvSpPr>
            <a:spLocks noGrp="1"/>
          </p:cNvSpPr>
          <p:nvPr>
            <p:ph sz="half" idx="1"/>
          </p:nvPr>
        </p:nvSpPr>
        <p:spPr/>
        <p:txBody>
          <a:bodyPr>
            <a:normAutofit fontScale="55000" lnSpcReduction="20000"/>
          </a:bodyPr>
          <a:lstStyle/>
          <a:p>
            <a:pPr marL="0" indent="0" algn="ctr">
              <a:buNone/>
            </a:pPr>
            <a:r>
              <a:rPr lang="en-US" sz="4400" b="1" dirty="0"/>
              <a:t>Goals of Equity Indicators Project</a:t>
            </a:r>
          </a:p>
          <a:p>
            <a:pPr marL="742950" indent="-742950">
              <a:buFont typeface="+mj-lt"/>
              <a:buAutoNum type="arabicPeriod"/>
            </a:pPr>
            <a:r>
              <a:rPr lang="en-US" sz="4400" b="1" dirty="0"/>
              <a:t>Annual Report and Track Our Progress</a:t>
            </a:r>
          </a:p>
          <a:p>
            <a:pPr marL="742950" indent="-742950">
              <a:buFont typeface="+mj-lt"/>
              <a:buAutoNum type="arabicPeriod"/>
            </a:pPr>
            <a:r>
              <a:rPr lang="en-US" sz="4400" b="1" dirty="0"/>
              <a:t>Hold Stakeholders’ Shared Solutions  Dialogues</a:t>
            </a:r>
          </a:p>
          <a:p>
            <a:pPr marL="742950" indent="-742950">
              <a:buFont typeface="+mj-lt"/>
              <a:buAutoNum type="arabicPeriod"/>
            </a:pPr>
            <a:r>
              <a:rPr lang="en-US" sz="4400" b="1" dirty="0"/>
              <a:t>Support Equity Actions</a:t>
            </a:r>
            <a:endParaRPr lang="en-US" sz="4400" dirty="0"/>
          </a:p>
        </p:txBody>
      </p:sp>
      <p:pic>
        <p:nvPicPr>
          <p:cNvPr id="5" name="Picture 2">
            <a:extLst>
              <a:ext uri="{FF2B5EF4-FFF2-40B4-BE49-F238E27FC236}">
                <a16:creationId xmlns:a16="http://schemas.microsoft.com/office/drawing/2014/main" id="{78D2363D-5468-4712-BF74-EAFC921027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49" t="4650" r="3389" b="31771"/>
          <a:stretch/>
        </p:blipFill>
        <p:spPr bwMode="auto">
          <a:xfrm>
            <a:off x="4724400" y="2558257"/>
            <a:ext cx="310570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A37EF999-7F39-4E16-AA56-CD4A183DE222}"/>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t="47125" r="6936" b="1"/>
          <a:stretch/>
        </p:blipFill>
        <p:spPr bwMode="auto">
          <a:xfrm>
            <a:off x="5257800" y="1853248"/>
            <a:ext cx="1923563" cy="493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534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88FED-5E08-4F70-8BE8-FC4723209738}"/>
              </a:ext>
            </a:extLst>
          </p:cNvPr>
          <p:cNvSpPr>
            <a:spLocks noGrp="1"/>
          </p:cNvSpPr>
          <p:nvPr>
            <p:ph type="title"/>
          </p:nvPr>
        </p:nvSpPr>
        <p:spPr>
          <a:xfrm>
            <a:off x="762000" y="228600"/>
            <a:ext cx="7055380" cy="1400530"/>
          </a:xfrm>
        </p:spPr>
        <p:txBody>
          <a:bodyPr/>
          <a:lstStyle/>
          <a:p>
            <a:pPr algn="ctr"/>
            <a:r>
              <a:rPr lang="en-US" sz="2800" b="1" dirty="0"/>
              <a:t>Major Issues of Shared Solutions Dialogues for 2021 </a:t>
            </a:r>
          </a:p>
        </p:txBody>
      </p:sp>
      <p:sp>
        <p:nvSpPr>
          <p:cNvPr id="3" name="Content Placeholder 2">
            <a:extLst>
              <a:ext uri="{FF2B5EF4-FFF2-40B4-BE49-F238E27FC236}">
                <a16:creationId xmlns:a16="http://schemas.microsoft.com/office/drawing/2014/main" id="{BADFFBA3-1995-4E0F-8EA2-F67B5D2B6374}"/>
              </a:ext>
            </a:extLst>
          </p:cNvPr>
          <p:cNvSpPr>
            <a:spLocks noGrp="1"/>
          </p:cNvSpPr>
          <p:nvPr>
            <p:ph idx="1"/>
          </p:nvPr>
        </p:nvSpPr>
        <p:spPr>
          <a:xfrm>
            <a:off x="827700" y="1752601"/>
            <a:ext cx="6868500" cy="4495806"/>
          </a:xfrm>
        </p:spPr>
        <p:txBody>
          <a:bodyPr/>
          <a:lstStyle/>
          <a:p>
            <a:pPr marL="342900" indent="-342900">
              <a:spcBef>
                <a:spcPts val="0"/>
              </a:spcBef>
              <a:buFont typeface="+mj-lt"/>
              <a:buAutoNum type="arabicPeriod"/>
            </a:pPr>
            <a:r>
              <a:rPr lang="en-US" sz="1800" b="1" i="1" dirty="0">
                <a:effectLst/>
                <a:latin typeface="Arial" panose="020B0604020202020204" pitchFamily="34" charset="0"/>
                <a:ea typeface="Calibri" panose="020F0502020204030204" pitchFamily="34" charset="0"/>
                <a:cs typeface="Arial" panose="020B0604020202020204" pitchFamily="34" charset="0"/>
              </a:rPr>
              <a:t>Inequity of Institutional Resources</a:t>
            </a:r>
            <a:r>
              <a:rPr lang="en-US" sz="1800" dirty="0">
                <a:effectLst/>
                <a:latin typeface="Arial" panose="020B0604020202020204" pitchFamily="34" charset="0"/>
                <a:ea typeface="Calibri" panose="020F0502020204030204" pitchFamily="34" charset="0"/>
                <a:cs typeface="Arial" panose="020B0604020202020204" pitchFamily="34" charset="0"/>
              </a:rPr>
              <a:t>.  Most low-income and non-traditional students are in less-resourced institutions?  What are the policies and practices that need to be changed to have more equalization of institutional resources?  </a:t>
            </a:r>
          </a:p>
          <a:p>
            <a:pPr marL="342900" indent="-342900">
              <a:spcBef>
                <a:spcPts val="0"/>
              </a:spcBef>
              <a:buFont typeface="+mj-lt"/>
              <a:buAutoNum type="arabicPeriod"/>
            </a:pPr>
            <a:endParaRPr lang="en-US" sz="1800" dirty="0">
              <a:latin typeface="Arial" panose="020B0604020202020204" pitchFamily="34" charset="0"/>
              <a:ea typeface="Calibri" panose="020F0502020204030204" pitchFamily="34" charset="0"/>
              <a:cs typeface="Arial" panose="020B0604020202020204" pitchFamily="34" charset="0"/>
            </a:endParaRPr>
          </a:p>
          <a:p>
            <a:pPr marL="342900" indent="-342900">
              <a:spcBef>
                <a:spcPts val="0"/>
              </a:spcBef>
              <a:buFont typeface="+mj-lt"/>
              <a:buAutoNum type="arabicPeriod"/>
            </a:pPr>
            <a:r>
              <a:rPr lang="en-US" sz="1800" b="1" i="1" dirty="0">
                <a:effectLst/>
                <a:latin typeface="Arial" panose="020B0604020202020204" pitchFamily="34" charset="0"/>
                <a:ea typeface="Calibri" panose="020F0502020204030204" pitchFamily="34" charset="0"/>
                <a:cs typeface="Arial" panose="020B0604020202020204" pitchFamily="34" charset="0"/>
              </a:rPr>
              <a:t>Growing Unmet Financial Need and Debt</a:t>
            </a:r>
            <a:r>
              <a:rPr lang="en-US" sz="1800" b="1" dirty="0">
                <a:effectLst/>
                <a:latin typeface="Arial" panose="020B0604020202020204" pitchFamily="34" charset="0"/>
                <a:ea typeface="Calibri" panose="020F0502020204030204" pitchFamily="34" charset="0"/>
                <a:cs typeface="Arial" panose="020B0604020202020204" pitchFamily="34" charset="0"/>
              </a:rPr>
              <a:t>.</a:t>
            </a:r>
            <a:r>
              <a:rPr lang="en-US" sz="1800" dirty="0">
                <a:effectLst/>
                <a:latin typeface="Arial" panose="020B0604020202020204" pitchFamily="34" charset="0"/>
                <a:ea typeface="Calibri" panose="020F0502020204030204" pitchFamily="34" charset="0"/>
                <a:cs typeface="Arial" panose="020B0604020202020204" pitchFamily="34" charset="0"/>
              </a:rPr>
              <a:t>  The debt burden is growing and falls most heavily on nontraditional students, low-income students, and students of color. What are the policies and practices that need to be changed to address unmet needs and student debt burden?</a:t>
            </a:r>
          </a:p>
          <a:p>
            <a:pPr marL="457194" marR="0" indent="-342900">
              <a:spcBef>
                <a:spcPts val="0"/>
              </a:spcBef>
              <a:spcAft>
                <a:spcPts val="0"/>
              </a:spcAft>
              <a:buFont typeface="+mj-lt"/>
              <a:buAutoNum type="arabicPeriod"/>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indent="-342900">
              <a:spcBef>
                <a:spcPts val="0"/>
              </a:spcBef>
              <a:buFont typeface="+mj-lt"/>
              <a:buAutoNum type="arabicPeriod"/>
            </a:pPr>
            <a:r>
              <a:rPr lang="en-US" sz="1800" b="1" i="1" dirty="0">
                <a:effectLst/>
                <a:latin typeface="Arial" panose="020B0604020202020204" pitchFamily="34" charset="0"/>
                <a:ea typeface="Calibri" panose="020F0502020204030204" pitchFamily="34" charset="0"/>
                <a:cs typeface="Arial" panose="020B0604020202020204" pitchFamily="34" charset="0"/>
              </a:rPr>
              <a:t>Complexity and Intersectionality of Supports Needed for Successful Completion</a:t>
            </a:r>
            <a:r>
              <a:rPr lang="en-US" sz="1800" i="1" dirty="0">
                <a:effectLst/>
                <a:latin typeface="Arial" panose="020B0604020202020204" pitchFamily="34" charset="0"/>
                <a:ea typeface="Calibri" panose="020F0502020204030204" pitchFamily="34" charset="0"/>
                <a:cs typeface="Arial" panose="020B0604020202020204" pitchFamily="34" charset="0"/>
              </a:rPr>
              <a:t>. W</a:t>
            </a:r>
            <a:r>
              <a:rPr lang="en-US" sz="1800" dirty="0">
                <a:effectLst/>
                <a:latin typeface="Arial" panose="020B0604020202020204" pitchFamily="34" charset="0"/>
                <a:ea typeface="Calibri" panose="020F0502020204030204" pitchFamily="34" charset="0"/>
                <a:cs typeface="Arial" panose="020B0604020202020204" pitchFamily="34" charset="0"/>
              </a:rPr>
              <a:t>hat policies and wider supports are needed to address the complex needs of low-income, first-generation and nontraditional students to help them complete their programs and meet their career goals?</a:t>
            </a:r>
          </a:p>
          <a:p>
            <a:endParaRPr lang="en-US" dirty="0"/>
          </a:p>
        </p:txBody>
      </p:sp>
    </p:spTree>
    <p:extLst>
      <p:ext uri="{BB962C8B-B14F-4D97-AF65-F5344CB8AC3E}">
        <p14:creationId xmlns:p14="http://schemas.microsoft.com/office/powerpoint/2010/main" val="604527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88FF-FB20-4B6D-BABB-D4EAD0977C58}"/>
              </a:ext>
            </a:extLst>
          </p:cNvPr>
          <p:cNvSpPr>
            <a:spLocks noGrp="1"/>
          </p:cNvSpPr>
          <p:nvPr>
            <p:ph type="title"/>
          </p:nvPr>
        </p:nvSpPr>
        <p:spPr>
          <a:xfrm>
            <a:off x="484710" y="152400"/>
            <a:ext cx="8049690" cy="1700848"/>
          </a:xfrm>
        </p:spPr>
        <p:txBody>
          <a:bodyPr/>
          <a:lstStyle/>
          <a:p>
            <a:pPr algn="ctr"/>
            <a:r>
              <a:rPr lang="en-US" sz="2800" b="1" dirty="0"/>
              <a:t>What Do We Mean by a Reconstruction for Equity Paradigm Shift?</a:t>
            </a:r>
            <a:br>
              <a:rPr lang="en-US" sz="2800" b="1" dirty="0"/>
            </a:br>
            <a:r>
              <a:rPr lang="en-US" sz="2000" b="1" dirty="0"/>
              <a:t>A Grandmother’s Vision for New Mature Higher Education (HE) Ecosystem</a:t>
            </a:r>
          </a:p>
        </p:txBody>
      </p:sp>
      <p:sp>
        <p:nvSpPr>
          <p:cNvPr id="3" name="Text Placeholder 2">
            <a:extLst>
              <a:ext uri="{FF2B5EF4-FFF2-40B4-BE49-F238E27FC236}">
                <a16:creationId xmlns:a16="http://schemas.microsoft.com/office/drawing/2014/main" id="{56643CEE-270E-4B6F-BDF8-9BD066D1528C}"/>
              </a:ext>
            </a:extLst>
          </p:cNvPr>
          <p:cNvSpPr>
            <a:spLocks noGrp="1"/>
          </p:cNvSpPr>
          <p:nvPr>
            <p:ph type="body" idx="1"/>
          </p:nvPr>
        </p:nvSpPr>
        <p:spPr>
          <a:xfrm>
            <a:off x="827700" y="1600200"/>
            <a:ext cx="3298112" cy="881062"/>
          </a:xfrm>
        </p:spPr>
        <p:txBody>
          <a:bodyPr/>
          <a:lstStyle/>
          <a:p>
            <a:pPr algn="ctr"/>
            <a:r>
              <a:rPr lang="en-US" sz="2000" b="1" dirty="0"/>
              <a:t>New Equity Higher Education Eco-System</a:t>
            </a:r>
          </a:p>
        </p:txBody>
      </p:sp>
      <p:sp>
        <p:nvSpPr>
          <p:cNvPr id="4" name="Content Placeholder 3">
            <a:extLst>
              <a:ext uri="{FF2B5EF4-FFF2-40B4-BE49-F238E27FC236}">
                <a16:creationId xmlns:a16="http://schemas.microsoft.com/office/drawing/2014/main" id="{DFA97674-8370-4212-96C0-199E4174D4E3}"/>
              </a:ext>
            </a:extLst>
          </p:cNvPr>
          <p:cNvSpPr>
            <a:spLocks noGrp="1"/>
          </p:cNvSpPr>
          <p:nvPr>
            <p:ph sz="half" idx="2"/>
          </p:nvPr>
        </p:nvSpPr>
        <p:spPr/>
        <p:txBody>
          <a:bodyPr>
            <a:normAutofit fontScale="47500" lnSpcReduction="20000"/>
          </a:bodyPr>
          <a:lstStyle/>
          <a:p>
            <a:pPr>
              <a:buFont typeface="+mj-lt"/>
              <a:buAutoNum type="arabicPeriod"/>
            </a:pPr>
            <a:r>
              <a:rPr lang="en-US" sz="3400" b="1" dirty="0"/>
              <a:t>HE as  human right</a:t>
            </a:r>
          </a:p>
          <a:p>
            <a:pPr>
              <a:buFont typeface="+mj-lt"/>
              <a:buAutoNum type="arabicPeriod"/>
            </a:pPr>
            <a:r>
              <a:rPr lang="en-US" sz="3400" b="1" dirty="0"/>
              <a:t>Co-operation and co-learning drives excellence-</a:t>
            </a:r>
            <a:endParaRPr lang="en-US" sz="3400" dirty="0"/>
          </a:p>
          <a:p>
            <a:pPr>
              <a:buFont typeface="+mj-lt"/>
              <a:buAutoNum type="arabicPeriod"/>
            </a:pPr>
            <a:r>
              <a:rPr lang="en-US" sz="3400" b="1" dirty="0"/>
              <a:t>Intentional Equalization of institutional resources</a:t>
            </a:r>
            <a:r>
              <a:rPr lang="en-US" sz="3400" dirty="0"/>
              <a:t> is necessary for Healthy System and social justice.  </a:t>
            </a:r>
          </a:p>
          <a:p>
            <a:pPr>
              <a:buFont typeface="+mj-lt"/>
              <a:buAutoNum type="arabicPeriod"/>
            </a:pPr>
            <a:r>
              <a:rPr lang="en-US" sz="3400" b="1" dirty="0"/>
              <a:t>Diversity and Complexity leads to Resilience   </a:t>
            </a:r>
            <a:r>
              <a:rPr lang="en-US" sz="3400" i="1" dirty="0"/>
              <a:t>Whole is stronger because of very differential contributions (corn beans and squash</a:t>
            </a:r>
            <a:r>
              <a:rPr lang="en-US" sz="3400" b="1" dirty="0"/>
              <a:t>)</a:t>
            </a:r>
          </a:p>
          <a:p>
            <a:pPr>
              <a:buFont typeface="+mj-lt"/>
              <a:buAutoNum type="arabicPeriod"/>
            </a:pPr>
            <a:r>
              <a:rPr lang="en-US" sz="3400" b="1" dirty="0"/>
              <a:t>Dynamic co-evolving-Empathetic Problem Solving for public good drives agenda</a:t>
            </a:r>
          </a:p>
          <a:p>
            <a:endParaRPr lang="en-US" dirty="0"/>
          </a:p>
        </p:txBody>
      </p:sp>
      <p:sp>
        <p:nvSpPr>
          <p:cNvPr id="5" name="Text Placeholder 4">
            <a:extLst>
              <a:ext uri="{FF2B5EF4-FFF2-40B4-BE49-F238E27FC236}">
                <a16:creationId xmlns:a16="http://schemas.microsoft.com/office/drawing/2014/main" id="{5DF6236D-F7A7-4D88-82C7-0EF82D5E587A}"/>
              </a:ext>
            </a:extLst>
          </p:cNvPr>
          <p:cNvSpPr>
            <a:spLocks noGrp="1"/>
          </p:cNvSpPr>
          <p:nvPr>
            <p:ph type="body" sz="quarter" idx="3"/>
          </p:nvPr>
        </p:nvSpPr>
        <p:spPr>
          <a:xfrm>
            <a:off x="4434332" y="1600200"/>
            <a:ext cx="3298112" cy="881062"/>
          </a:xfrm>
        </p:spPr>
        <p:txBody>
          <a:bodyPr/>
          <a:lstStyle/>
          <a:p>
            <a:pPr algn="ctr"/>
            <a:r>
              <a:rPr lang="en-US" sz="2000" b="1" dirty="0"/>
              <a:t>Current Higher Education Commodity System</a:t>
            </a:r>
          </a:p>
        </p:txBody>
      </p:sp>
      <p:sp>
        <p:nvSpPr>
          <p:cNvPr id="6" name="Content Placeholder 5">
            <a:extLst>
              <a:ext uri="{FF2B5EF4-FFF2-40B4-BE49-F238E27FC236}">
                <a16:creationId xmlns:a16="http://schemas.microsoft.com/office/drawing/2014/main" id="{8AB7DCF9-3D8C-4DAF-8A97-035505AB04C4}"/>
              </a:ext>
            </a:extLst>
          </p:cNvPr>
          <p:cNvSpPr>
            <a:spLocks noGrp="1"/>
          </p:cNvSpPr>
          <p:nvPr>
            <p:ph sz="quarter" idx="4"/>
          </p:nvPr>
        </p:nvSpPr>
        <p:spPr>
          <a:xfrm>
            <a:off x="4241976" y="2514600"/>
            <a:ext cx="3682824" cy="3741738"/>
          </a:xfrm>
        </p:spPr>
        <p:txBody>
          <a:bodyPr>
            <a:noAutofit/>
          </a:bodyPr>
          <a:lstStyle/>
          <a:p>
            <a:pPr>
              <a:buFont typeface="+mj-lt"/>
              <a:buAutoNum type="arabicPeriod"/>
            </a:pPr>
            <a:r>
              <a:rPr lang="en-US" sz="1600" b="1" dirty="0"/>
              <a:t>HE as Investment consumer commodity—human capital</a:t>
            </a:r>
          </a:p>
          <a:p>
            <a:pPr>
              <a:buFont typeface="+mj-lt"/>
              <a:buAutoNum type="arabicPeriod"/>
            </a:pPr>
            <a:r>
              <a:rPr lang="en-US" sz="1600" b="1" dirty="0"/>
              <a:t>Competition for achievement and rank drives excellence</a:t>
            </a:r>
          </a:p>
          <a:p>
            <a:pPr>
              <a:buFont typeface="+mj-lt"/>
              <a:buAutoNum type="arabicPeriod"/>
            </a:pPr>
            <a:r>
              <a:rPr lang="en-US" sz="1600" b="1" dirty="0"/>
              <a:t>Intentional cost differentiation broadens access </a:t>
            </a:r>
          </a:p>
          <a:p>
            <a:pPr>
              <a:buFont typeface="+mj-lt"/>
              <a:buAutoNum type="arabicPeriod"/>
            </a:pPr>
            <a:r>
              <a:rPr lang="en-US" sz="1600" b="1" dirty="0"/>
              <a:t>“Merit” Based Monoculture Grouping  promotes excellence</a:t>
            </a:r>
          </a:p>
          <a:p>
            <a:pPr>
              <a:buFont typeface="+mj-lt"/>
              <a:buAutoNum type="arabicPeriod"/>
            </a:pPr>
            <a:r>
              <a:rPr lang="en-US" sz="1600" b="1" dirty="0"/>
              <a:t>Maintenance of Our System –We have proven patterns: and those that can pay and fund drive agenda.</a:t>
            </a:r>
          </a:p>
        </p:txBody>
      </p:sp>
    </p:spTree>
    <p:extLst>
      <p:ext uri="{BB962C8B-B14F-4D97-AF65-F5344CB8AC3E}">
        <p14:creationId xmlns:p14="http://schemas.microsoft.com/office/powerpoint/2010/main" val="3345868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91A29-DD5D-4188-98C3-1A17B0011CA8}"/>
              </a:ext>
            </a:extLst>
          </p:cNvPr>
          <p:cNvSpPr txBox="1">
            <a:spLocks noGrp="1"/>
          </p:cNvSpPr>
          <p:nvPr>
            <p:ph type="title"/>
          </p:nvPr>
        </p:nvSpPr>
        <p:spPr>
          <a:xfrm>
            <a:off x="484188" y="304800"/>
            <a:ext cx="7744183" cy="2308324"/>
          </a:xfrm>
          <a:prstGeom prst="rect">
            <a:avLst/>
          </a:prstGeom>
          <a:noFill/>
        </p:spPr>
        <p:txBody>
          <a:bodyPr wrap="square">
            <a:spAutoFit/>
          </a:bodyPr>
          <a:lstStyle/>
          <a:p>
            <a:pPr algn="ctr"/>
            <a:r>
              <a:rPr lang="en-US" sz="1600" b="1" i="0" kern="1200" dirty="0">
                <a:solidFill>
                  <a:srgbClr val="EBEBEB"/>
                </a:solidFill>
                <a:effectLst/>
                <a:latin typeface="+mj-lt"/>
                <a:ea typeface="+mj-ea"/>
                <a:cs typeface="+mj-cs"/>
              </a:rPr>
              <a:t>Post-COVID Reconstruction for a New Equity Paradigm</a:t>
            </a:r>
            <a:br>
              <a:rPr lang="en-US" sz="1600" b="1" i="0" kern="1200" dirty="0">
                <a:solidFill>
                  <a:srgbClr val="EBEBEB"/>
                </a:solidFill>
                <a:effectLst/>
                <a:latin typeface="+mj-lt"/>
                <a:ea typeface="+mj-ea"/>
                <a:cs typeface="+mj-cs"/>
              </a:rPr>
            </a:br>
            <a:r>
              <a:rPr lang="en-US" sz="1600" b="1" i="0" kern="1200" dirty="0">
                <a:solidFill>
                  <a:srgbClr val="EBEBEB"/>
                </a:solidFill>
                <a:effectLst/>
                <a:latin typeface="+mj-lt"/>
                <a:ea typeface="+mj-ea"/>
                <a:cs typeface="+mj-cs"/>
              </a:rPr>
              <a:t>From a Hierarchical System Highly  Segregated by SES and Race/Ethnicity to a Round </a:t>
            </a:r>
            <a:r>
              <a:rPr lang="en-US" sz="1600" b="1" dirty="0"/>
              <a:t>Thanksgiving Table—Reconstruction Era Harpers Weekly 1869</a:t>
            </a:r>
            <a:br>
              <a:rPr lang="en-US" sz="1600" b="1" dirty="0"/>
            </a:br>
            <a:r>
              <a:rPr lang="en-US" sz="1600" b="1" dirty="0">
                <a:solidFill>
                  <a:srgbClr val="FF0000"/>
                </a:solidFill>
              </a:rPr>
              <a:t>Key Question:  </a:t>
            </a:r>
            <a:r>
              <a:rPr lang="en-US" sz="1800" b="1" i="0" kern="1200" dirty="0">
                <a:solidFill>
                  <a:srgbClr val="FF0000"/>
                </a:solidFill>
                <a:effectLst/>
                <a:latin typeface="+mj-lt"/>
                <a:ea typeface="+mj-ea"/>
                <a:cs typeface="+mj-cs"/>
              </a:rPr>
              <a:t>How to Co-Evolve to a </a:t>
            </a:r>
            <a:r>
              <a:rPr lang="en-US" sz="1800" b="1" dirty="0">
                <a:solidFill>
                  <a:srgbClr val="FF0000"/>
                </a:solidFill>
              </a:rPr>
              <a:t>Diverse Complex Non-Zero-Sum Game Higher Education System of Mutual Benefit that Works for All??   </a:t>
            </a:r>
            <a:br>
              <a:rPr lang="en-US" sz="1800" b="1" dirty="0"/>
            </a:br>
            <a:endParaRPr lang="en-US" dirty="0"/>
          </a:p>
        </p:txBody>
      </p:sp>
      <p:pic>
        <p:nvPicPr>
          <p:cNvPr id="5" name="Content Placeholder 4" descr="A group of people posing for a photo&#10;&#10;Description automatically generated">
            <a:extLst>
              <a:ext uri="{FF2B5EF4-FFF2-40B4-BE49-F238E27FC236}">
                <a16:creationId xmlns:a16="http://schemas.microsoft.com/office/drawing/2014/main" id="{E7C68C1F-942E-4FDC-9662-D25BF36B7F0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4295" b="7556"/>
          <a:stretch/>
        </p:blipFill>
        <p:spPr>
          <a:xfrm>
            <a:off x="349237" y="1905000"/>
            <a:ext cx="5273486" cy="3749040"/>
          </a:xfrm>
          <a:prstGeom prst="rect">
            <a:avLst/>
          </a:prstGeom>
          <a:effectLst>
            <a:outerShdw blurRad="50800" dist="38100" dir="5400000" algn="t" rotWithShape="0">
              <a:prstClr val="black">
                <a:alpha val="43000"/>
              </a:prstClr>
            </a:outerShdw>
          </a:effectLst>
        </p:spPr>
      </p:pic>
      <p:pic>
        <p:nvPicPr>
          <p:cNvPr id="6" name="Google Shape;68;p14">
            <a:extLst>
              <a:ext uri="{FF2B5EF4-FFF2-40B4-BE49-F238E27FC236}">
                <a16:creationId xmlns:a16="http://schemas.microsoft.com/office/drawing/2014/main" id="{95655FF4-0F57-4CBF-B2A2-3062848EC04E}"/>
              </a:ext>
            </a:extLst>
          </p:cNvPr>
          <p:cNvPicPr preferRelativeResize="0"/>
          <p:nvPr/>
        </p:nvPicPr>
        <p:blipFill>
          <a:blip r:embed="rId4">
            <a:alphaModFix/>
          </a:blip>
          <a:stretch>
            <a:fillRect/>
          </a:stretch>
        </p:blipFill>
        <p:spPr>
          <a:xfrm>
            <a:off x="6461760" y="2095770"/>
            <a:ext cx="1828800" cy="1540042"/>
          </a:xfrm>
          <a:prstGeom prst="rect">
            <a:avLst/>
          </a:prstGeom>
          <a:noFill/>
          <a:ln>
            <a:noFill/>
          </a:ln>
        </p:spPr>
      </p:pic>
      <p:pic>
        <p:nvPicPr>
          <p:cNvPr id="7" name="Google Shape;64;p14">
            <a:extLst>
              <a:ext uri="{FF2B5EF4-FFF2-40B4-BE49-F238E27FC236}">
                <a16:creationId xmlns:a16="http://schemas.microsoft.com/office/drawing/2014/main" id="{61B5A604-BBDC-4B0A-9F7D-6C29D116F29A}"/>
              </a:ext>
            </a:extLst>
          </p:cNvPr>
          <p:cNvPicPr preferRelativeResize="0"/>
          <p:nvPr/>
        </p:nvPicPr>
        <p:blipFill rotWithShape="1">
          <a:blip r:embed="rId5">
            <a:alphaModFix/>
          </a:blip>
          <a:srcRect t="14847" r="3753" b="11286"/>
          <a:stretch/>
        </p:blipFill>
        <p:spPr>
          <a:xfrm>
            <a:off x="5943600" y="3840512"/>
            <a:ext cx="3017520" cy="1188720"/>
          </a:xfrm>
          <a:prstGeom prst="rect">
            <a:avLst/>
          </a:prstGeom>
          <a:noFill/>
          <a:ln>
            <a:noFill/>
          </a:ln>
        </p:spPr>
      </p:pic>
      <p:sp>
        <p:nvSpPr>
          <p:cNvPr id="3" name="&quot;Not Allowed&quot; Symbol 2">
            <a:extLst>
              <a:ext uri="{FF2B5EF4-FFF2-40B4-BE49-F238E27FC236}">
                <a16:creationId xmlns:a16="http://schemas.microsoft.com/office/drawing/2014/main" id="{41574B22-3D9D-437C-AC22-5389F2F1D96D}"/>
              </a:ext>
            </a:extLst>
          </p:cNvPr>
          <p:cNvSpPr/>
          <p:nvPr/>
        </p:nvSpPr>
        <p:spPr>
          <a:xfrm>
            <a:off x="7581286" y="2187980"/>
            <a:ext cx="1280160" cy="100584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621274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85370"/>
            <a:ext cx="7055380" cy="1400530"/>
          </a:xfrm>
        </p:spPr>
        <p:txBody>
          <a:bodyPr/>
          <a:lstStyle/>
          <a:p>
            <a:pPr algn="ctr"/>
            <a:r>
              <a:rPr lang="en-US" sz="3200" dirty="0"/>
              <a:t>Indicators Reports Organized Around 7 sets of Questions</a:t>
            </a:r>
          </a:p>
        </p:txBody>
      </p:sp>
      <p:sp>
        <p:nvSpPr>
          <p:cNvPr id="3" name="Content Placeholder 2"/>
          <p:cNvSpPr>
            <a:spLocks noGrp="1"/>
          </p:cNvSpPr>
          <p:nvPr>
            <p:ph idx="1"/>
          </p:nvPr>
        </p:nvSpPr>
        <p:spPr>
          <a:xfrm>
            <a:off x="457200" y="1371600"/>
            <a:ext cx="8305800" cy="5029200"/>
          </a:xfrm>
        </p:spPr>
        <p:txBody>
          <a:bodyPr>
            <a:normAutofit fontScale="85000" lnSpcReduction="10000"/>
          </a:bodyPr>
          <a:lstStyle/>
          <a:p>
            <a:pPr marL="628650" indent="-514350">
              <a:buFont typeface="Wingdings" panose="05000000000000000000" pitchFamily="2" charset="2"/>
              <a:buChar char="ü"/>
            </a:pPr>
            <a:r>
              <a:rPr lang="en-US" sz="2800" dirty="0">
                <a:latin typeface="Arial" panose="020B0604020202020204" pitchFamily="34" charset="0"/>
                <a:cs typeface="Arial" panose="020B0604020202020204" pitchFamily="34" charset="0"/>
              </a:rPr>
              <a:t>Setting the Stage</a:t>
            </a:r>
          </a:p>
          <a:p>
            <a:pPr marL="114300" indent="0">
              <a:buNone/>
            </a:pPr>
            <a:r>
              <a:rPr lang="en-US" sz="2800" dirty="0">
                <a:latin typeface="Arial" panose="020B0604020202020204" pitchFamily="34" charset="0"/>
                <a:cs typeface="Arial" panose="020B0604020202020204" pitchFamily="34" charset="0"/>
              </a:rPr>
              <a:t>Indicator 1: Who enrolls in postsecondary education?</a:t>
            </a:r>
          </a:p>
          <a:p>
            <a:pPr marL="114300" indent="0">
              <a:buNone/>
            </a:pPr>
            <a:r>
              <a:rPr lang="en-US" sz="2800" dirty="0">
                <a:latin typeface="Arial" panose="020B0604020202020204" pitchFamily="34" charset="0"/>
                <a:cs typeface="Arial" panose="020B0604020202020204" pitchFamily="34" charset="0"/>
              </a:rPr>
              <a:t>Indicator 2: What type of institution do students attend?</a:t>
            </a:r>
          </a:p>
          <a:p>
            <a:pPr marL="114300" indent="0">
              <a:buNone/>
            </a:pPr>
            <a:r>
              <a:rPr lang="en-US" sz="2800" dirty="0">
                <a:latin typeface="Arial" panose="020B0604020202020204" pitchFamily="34" charset="0"/>
                <a:cs typeface="Arial" panose="020B0604020202020204" pitchFamily="34" charset="0"/>
              </a:rPr>
              <a:t>Indicator 3: Does financial aid and cost differences eliminate financial barriers?</a:t>
            </a:r>
          </a:p>
          <a:p>
            <a:pPr marL="114300" indent="0">
              <a:buNone/>
            </a:pPr>
            <a:r>
              <a:rPr lang="en-US" sz="2800" dirty="0">
                <a:latin typeface="Arial" panose="020B0604020202020204" pitchFamily="34" charset="0"/>
                <a:cs typeface="Arial" panose="020B0604020202020204" pitchFamily="34" charset="0"/>
              </a:rPr>
              <a:t>Indicator 4: How do students pay for college? </a:t>
            </a:r>
          </a:p>
          <a:p>
            <a:pPr marL="114300" indent="0">
              <a:buNone/>
            </a:pPr>
            <a:r>
              <a:rPr lang="en-US" sz="2800" dirty="0">
                <a:latin typeface="Arial" panose="020B0604020202020204" pitchFamily="34" charset="0"/>
                <a:cs typeface="Arial" panose="020B0604020202020204" pitchFamily="34" charset="0"/>
              </a:rPr>
              <a:t>Indicator 5: Does bachelor’s degree attainment vary by family characteristics? </a:t>
            </a:r>
          </a:p>
          <a:p>
            <a:pPr marL="114300" indent="0">
              <a:buNone/>
            </a:pPr>
            <a:r>
              <a:rPr lang="en-US" sz="2800" dirty="0">
                <a:latin typeface="Arial" panose="020B0604020202020204" pitchFamily="34" charset="0"/>
                <a:cs typeface="Arial" panose="020B0604020202020204" pitchFamily="34" charset="0"/>
              </a:rPr>
              <a:t>Indicator 6: How do attainment rates in U.S. compare with other nations? </a:t>
            </a:r>
          </a:p>
          <a:p>
            <a:pPr marL="114300" indent="0">
              <a:buNone/>
            </a:pPr>
            <a:r>
              <a:rPr lang="en-US" sz="2800" dirty="0">
                <a:solidFill>
                  <a:schemeClr val="accent3">
                    <a:lumMod val="60000"/>
                    <a:lumOff val="40000"/>
                  </a:schemeClr>
                </a:solidFill>
                <a:latin typeface="Arial" panose="020B0604020202020204" pitchFamily="34" charset="0"/>
                <a:cs typeface="Arial" panose="020B0604020202020204" pitchFamily="34" charset="0"/>
              </a:rPr>
              <a:t>New Indicator 7: </a:t>
            </a:r>
            <a:r>
              <a:rPr lang="en-US" sz="2800" dirty="0">
                <a:solidFill>
                  <a:schemeClr val="accent3">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The Federal TRIO Programs: Who, What, Where, When, Why, and How Does TRIO Work?</a:t>
            </a:r>
          </a:p>
          <a:p>
            <a:endParaRPr lang="en-US" b="1" dirty="0"/>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951" b="40181"/>
          <a:stretch/>
        </p:blipFill>
        <p:spPr bwMode="auto">
          <a:xfrm>
            <a:off x="6172200" y="6492240"/>
            <a:ext cx="2889634"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7862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4524</TotalTime>
  <Words>1308</Words>
  <Application>Microsoft Office PowerPoint</Application>
  <PresentationFormat>On-screen Show (4:3)</PresentationFormat>
  <Paragraphs>151</Paragraphs>
  <Slides>27</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Rounded MT Bold</vt:lpstr>
      <vt:lpstr>Calibri</vt:lpstr>
      <vt:lpstr>Century Gothic</vt:lpstr>
      <vt:lpstr>Symbol</vt:lpstr>
      <vt:lpstr>Wingdings</vt:lpstr>
      <vt:lpstr>Wingdings 3</vt:lpstr>
      <vt:lpstr>Ion</vt:lpstr>
      <vt:lpstr> </vt:lpstr>
      <vt:lpstr> Warm Welcome to all From 2021 Indicators Project Team Co-Hosts!</vt:lpstr>
      <vt:lpstr> </vt:lpstr>
      <vt:lpstr>Post-Pandemic Reconstruction for a Non-Zero-Sum Game U.S. Higher Education System: A New Equity Paradigm with a focus on  Nontraditional Independent Students Agenda for the Afternoon</vt:lpstr>
      <vt:lpstr>Background: Project began in 2015 to Address the Concerns Expressed as Early as 1947 Truman Commission Presidential Report   </vt:lpstr>
      <vt:lpstr>Major Issues of Shared Solutions Dialogues for 2021 </vt:lpstr>
      <vt:lpstr>What Do We Mean by a Reconstruction for Equity Paradigm Shift? A Grandmother’s Vision for New Mature Higher Education (HE) Ecosystem</vt:lpstr>
      <vt:lpstr>Post-COVID Reconstruction for a New Equity Paradigm From a Hierarchical System Highly  Segregated by SES and Race/Ethnicity to a Round Thanksgiving Table—Reconstruction Era Harpers Weekly 1869 Key Question:  How to Co-Evolve to a Diverse Complex Non-Zero-Sum Game Higher Education System of Mutual Benefit that Works for All??    </vt:lpstr>
      <vt:lpstr>Indicators Reports Organized Around 7 sets of Questions</vt:lpstr>
      <vt:lpstr>What Do We Mean by Independent Students and What Proportion of Students are Independent?</vt:lpstr>
      <vt:lpstr>Independent Students Face -Many Risk Factors to Completion</vt:lpstr>
      <vt:lpstr>Most  Independent Students Are Enrolled in Less Resourced Institutions with Low Spending per FTE Student.</vt:lpstr>
      <vt:lpstr>Inequity of Institutional Resources: Average Education and Related (E&amp;R)Spending per FTE enrolled student ranges from $52,129 for Highly Selective Institutions to $14,945 for Broad Access Institutions (Hillman 2020)</vt:lpstr>
      <vt:lpstr>  Socioeconomic Status (SES) &amp; Selectivity </vt:lpstr>
      <vt:lpstr>As Selectivity Increases –Percent Pell Decreases</vt:lpstr>
      <vt:lpstr>Average Levels of Unmet Need (after all Grants) for Independent Students  are Almost Twice Those of Dependent Students</vt:lpstr>
      <vt:lpstr>In 2019 Pell Maximum Covered 25 % of Costs</vt:lpstr>
      <vt:lpstr>Race/Ethnicity Debt Gaps Grow 10 Years After Award of Bachelor’s</vt:lpstr>
      <vt:lpstr> Barriers are Very High to Completion for Independent Students  </vt:lpstr>
      <vt:lpstr>U.S. States Vary Almost as Much as OECD Countries</vt:lpstr>
      <vt:lpstr> Website </vt:lpstr>
      <vt:lpstr>  Laura W. Perna, University of Pennsylvania </vt:lpstr>
      <vt:lpstr>2021 Indicators of Higher Education Equity:   Panel on Non-Traditional Students: Scholars and Practitioners </vt:lpstr>
      <vt:lpstr>2021 Indicators of Higher Education Equity:   Panel on Non-Traditional Students’ Student Voices</vt:lpstr>
      <vt:lpstr>2021 Indicators Report:  Shared Dialogues </vt:lpstr>
      <vt:lpstr>2021 Indicators Report: Take the Survey </vt:lpstr>
      <vt:lpstr>2021 Indicators Report: Closing Thoughts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Warm Welcome From the Equity Indicators: 2020 Project Team  at Pell Institute of COE  and PennAHEAD of University of Pennsylvania</dc:title>
  <dc:creator>Margaret Cahalan</dc:creator>
  <cp:lastModifiedBy>Nicole Jeanette Brunt</cp:lastModifiedBy>
  <cp:revision>200</cp:revision>
  <dcterms:created xsi:type="dcterms:W3CDTF">2020-05-19T23:39:03Z</dcterms:created>
  <dcterms:modified xsi:type="dcterms:W3CDTF">2022-09-29T16:16:52Z</dcterms:modified>
</cp:coreProperties>
</file>